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755" r:id="rId2"/>
    <p:sldId id="757" r:id="rId3"/>
    <p:sldId id="745" r:id="rId4"/>
    <p:sldId id="790" r:id="rId5"/>
    <p:sldId id="799" r:id="rId6"/>
    <p:sldId id="744" r:id="rId7"/>
    <p:sldId id="776" r:id="rId8"/>
    <p:sldId id="778" r:id="rId9"/>
    <p:sldId id="781" r:id="rId10"/>
    <p:sldId id="793" r:id="rId11"/>
    <p:sldId id="794" r:id="rId12"/>
    <p:sldId id="796" r:id="rId13"/>
    <p:sldId id="795" r:id="rId14"/>
    <p:sldId id="264" r:id="rId15"/>
  </p:sldIdLst>
  <p:sldSz cx="9144000" cy="6858000" type="screen4x3"/>
  <p:notesSz cx="6735763" cy="9866313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a Millere" initials="" lastIdx="1" clrIdx="0"/>
  <p:cmAuthor id="2" name="Janis Pavulens" initials="JP" lastIdx="1" clrIdx="1">
    <p:extLst>
      <p:ext uri="{19B8F6BF-5375-455C-9EA6-DF929625EA0E}">
        <p15:presenceInfo xmlns:p15="http://schemas.microsoft.com/office/powerpoint/2012/main" userId="c006029894c3ad8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01C"/>
    <a:srgbClr val="E5FCFF"/>
    <a:srgbClr val="FFE7FF"/>
    <a:srgbClr val="FFFFCC"/>
    <a:srgbClr val="CCFFFF"/>
    <a:srgbClr val="99FFCC"/>
    <a:srgbClr val="66FF99"/>
    <a:srgbClr val="00FF99"/>
    <a:srgbClr val="00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42" autoAdjust="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c006029894c3ad87/VBTAI%20Projekts%202016_21/Statistika%202016_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Lapa2!$J$292</c:f>
              <c:strCache>
                <c:ptCount val="1"/>
                <c:pt idx="0">
                  <c:v>meitenes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rgbClr val="6600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Lapa2!$K$291:$N$291</c:f>
              <c:strCache>
                <c:ptCount val="4"/>
                <c:pt idx="0">
                  <c:v>2016.g (119 iesniegumi)</c:v>
                </c:pt>
                <c:pt idx="1">
                  <c:v>2017.g (248)</c:v>
                </c:pt>
                <c:pt idx="2">
                  <c:v>2018.g (245)</c:v>
                </c:pt>
                <c:pt idx="3">
                  <c:v>2019.g (244)</c:v>
                </c:pt>
              </c:strCache>
            </c:strRef>
          </c:cat>
          <c:val>
            <c:numRef>
              <c:f>Lapa2!$K$292:$N$292</c:f>
              <c:numCache>
                <c:formatCode>0%</c:formatCode>
                <c:ptCount val="4"/>
                <c:pt idx="0">
                  <c:v>0.20168067226890757</c:v>
                </c:pt>
                <c:pt idx="1">
                  <c:v>0.14919354838709678</c:v>
                </c:pt>
                <c:pt idx="2">
                  <c:v>0.17142857142857143</c:v>
                </c:pt>
                <c:pt idx="3">
                  <c:v>0.24311926605504589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2E-43DC-B86C-8656A857D206}"/>
            </c:ext>
          </c:extLst>
        </c:ser>
        <c:ser>
          <c:idx val="1"/>
          <c:order val="1"/>
          <c:tx>
            <c:strRef>
              <c:f>Lapa2!$J$293</c:f>
              <c:strCache>
                <c:ptCount val="1"/>
                <c:pt idx="0">
                  <c:v>zēni</c:v>
                </c:pt>
              </c:strCache>
            </c:strRef>
          </c:tx>
          <c:spPr>
            <a:solidFill>
              <a:srgbClr val="CCECFF"/>
            </a:solidFill>
            <a:ln>
              <a:solidFill>
                <a:srgbClr val="0000CC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Lapa2!$K$291:$N$291</c:f>
              <c:strCache>
                <c:ptCount val="4"/>
                <c:pt idx="0">
                  <c:v>2016.g (119 iesniegumi)</c:v>
                </c:pt>
                <c:pt idx="1">
                  <c:v>2017.g (248)</c:v>
                </c:pt>
                <c:pt idx="2">
                  <c:v>2018.g (245)</c:v>
                </c:pt>
                <c:pt idx="3">
                  <c:v>2019.g (244)</c:v>
                </c:pt>
              </c:strCache>
            </c:strRef>
          </c:cat>
          <c:val>
            <c:numRef>
              <c:f>Lapa2!$K$293:$N$293</c:f>
              <c:numCache>
                <c:formatCode>0%</c:formatCode>
                <c:ptCount val="4"/>
                <c:pt idx="0">
                  <c:v>0.79831932773109249</c:v>
                </c:pt>
                <c:pt idx="1">
                  <c:v>0.85080645161290325</c:v>
                </c:pt>
                <c:pt idx="2">
                  <c:v>0.82857142857142863</c:v>
                </c:pt>
                <c:pt idx="3">
                  <c:v>0.75688073394495414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2E-43DC-B86C-8656A857D2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5199464"/>
        <c:axId val="285199792"/>
      </c:barChart>
      <c:catAx>
        <c:axId val="285199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285199792"/>
        <c:crosses val="autoZero"/>
        <c:auto val="1"/>
        <c:lblAlgn val="ctr"/>
        <c:lblOffset val="100"/>
        <c:noMultiLvlLbl val="0"/>
      </c:catAx>
      <c:valAx>
        <c:axId val="28519979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85199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Sheet6!$J$89</c:f>
              <c:strCache>
                <c:ptCount val="1"/>
                <c:pt idx="0">
                  <c:v>zēniem</c:v>
                </c:pt>
              </c:strCache>
            </c:strRef>
          </c:tx>
          <c:spPr>
            <a:solidFill>
              <a:srgbClr val="E5FCFF"/>
            </a:solidFill>
            <a:ln>
              <a:solidFill>
                <a:srgbClr val="0000CC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Sheet6!$I$90:$I$105</c:f>
              <c:strCache>
                <c:ptCount val="16"/>
                <c:pt idx="0">
                  <c:v>17 g</c:v>
                </c:pt>
                <c:pt idx="1">
                  <c:v>16 g</c:v>
                </c:pt>
                <c:pt idx="2">
                  <c:v>15 g</c:v>
                </c:pt>
                <c:pt idx="3">
                  <c:v>14 g</c:v>
                </c:pt>
                <c:pt idx="4">
                  <c:v>13 g</c:v>
                </c:pt>
                <c:pt idx="5">
                  <c:v>12 g</c:v>
                </c:pt>
                <c:pt idx="6">
                  <c:v>11 g</c:v>
                </c:pt>
                <c:pt idx="7">
                  <c:v>10 g</c:v>
                </c:pt>
                <c:pt idx="8">
                  <c:v>9 g</c:v>
                </c:pt>
                <c:pt idx="9">
                  <c:v>8 g</c:v>
                </c:pt>
                <c:pt idx="10">
                  <c:v>7 g</c:v>
                </c:pt>
                <c:pt idx="11">
                  <c:v>6 g</c:v>
                </c:pt>
                <c:pt idx="12">
                  <c:v>5 g</c:v>
                </c:pt>
                <c:pt idx="13">
                  <c:v>4 g</c:v>
                </c:pt>
                <c:pt idx="14">
                  <c:v>3 g</c:v>
                </c:pt>
                <c:pt idx="15">
                  <c:v>2 g</c:v>
                </c:pt>
              </c:strCache>
            </c:strRef>
          </c:cat>
          <c:val>
            <c:numRef>
              <c:f>Sheet6!$J$90:$J$105</c:f>
              <c:numCache>
                <c:formatCode>General</c:formatCode>
                <c:ptCount val="16"/>
                <c:pt idx="0">
                  <c:v>7</c:v>
                </c:pt>
                <c:pt idx="1">
                  <c:v>20</c:v>
                </c:pt>
                <c:pt idx="2">
                  <c:v>47</c:v>
                </c:pt>
                <c:pt idx="3">
                  <c:v>44</c:v>
                </c:pt>
                <c:pt idx="4">
                  <c:v>61</c:v>
                </c:pt>
                <c:pt idx="5">
                  <c:v>62</c:v>
                </c:pt>
                <c:pt idx="6">
                  <c:v>46</c:v>
                </c:pt>
                <c:pt idx="7">
                  <c:v>27</c:v>
                </c:pt>
                <c:pt idx="8">
                  <c:v>52</c:v>
                </c:pt>
                <c:pt idx="9">
                  <c:v>57</c:v>
                </c:pt>
                <c:pt idx="10">
                  <c:v>47</c:v>
                </c:pt>
                <c:pt idx="11">
                  <c:v>48</c:v>
                </c:pt>
                <c:pt idx="12">
                  <c:v>45</c:v>
                </c:pt>
                <c:pt idx="13">
                  <c:v>32</c:v>
                </c:pt>
                <c:pt idx="14">
                  <c:v>20</c:v>
                </c:pt>
                <c:pt idx="1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6B-49FF-9156-57FF6F095B97}"/>
            </c:ext>
          </c:extLst>
        </c:ser>
        <c:ser>
          <c:idx val="1"/>
          <c:order val="1"/>
          <c:tx>
            <c:strRef>
              <c:f>Sheet6!$K$89</c:f>
              <c:strCache>
                <c:ptCount val="1"/>
                <c:pt idx="0">
                  <c:v>meitenēm</c:v>
                </c:pt>
              </c:strCache>
            </c:strRef>
          </c:tx>
          <c:spPr>
            <a:solidFill>
              <a:srgbClr val="FFE7FF"/>
            </a:solidFill>
            <a:ln>
              <a:solidFill>
                <a:schemeClr val="accent6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Sheet6!$I$90:$I$105</c:f>
              <c:strCache>
                <c:ptCount val="16"/>
                <c:pt idx="0">
                  <c:v>17 g</c:v>
                </c:pt>
                <c:pt idx="1">
                  <c:v>16 g</c:v>
                </c:pt>
                <c:pt idx="2">
                  <c:v>15 g</c:v>
                </c:pt>
                <c:pt idx="3">
                  <c:v>14 g</c:v>
                </c:pt>
                <c:pt idx="4">
                  <c:v>13 g</c:v>
                </c:pt>
                <c:pt idx="5">
                  <c:v>12 g</c:v>
                </c:pt>
                <c:pt idx="6">
                  <c:v>11 g</c:v>
                </c:pt>
                <c:pt idx="7">
                  <c:v>10 g</c:v>
                </c:pt>
                <c:pt idx="8">
                  <c:v>9 g</c:v>
                </c:pt>
                <c:pt idx="9">
                  <c:v>8 g</c:v>
                </c:pt>
                <c:pt idx="10">
                  <c:v>7 g</c:v>
                </c:pt>
                <c:pt idx="11">
                  <c:v>6 g</c:v>
                </c:pt>
                <c:pt idx="12">
                  <c:v>5 g</c:v>
                </c:pt>
                <c:pt idx="13">
                  <c:v>4 g</c:v>
                </c:pt>
                <c:pt idx="14">
                  <c:v>3 g</c:v>
                </c:pt>
                <c:pt idx="15">
                  <c:v>2 g</c:v>
                </c:pt>
              </c:strCache>
            </c:strRef>
          </c:cat>
          <c:val>
            <c:numRef>
              <c:f>Sheet6!$K$90:$K$105</c:f>
              <c:numCache>
                <c:formatCode>General</c:formatCode>
                <c:ptCount val="16"/>
                <c:pt idx="0">
                  <c:v>4</c:v>
                </c:pt>
                <c:pt idx="1">
                  <c:v>6</c:v>
                </c:pt>
                <c:pt idx="2">
                  <c:v>15</c:v>
                </c:pt>
                <c:pt idx="3">
                  <c:v>19</c:v>
                </c:pt>
                <c:pt idx="4">
                  <c:v>19</c:v>
                </c:pt>
                <c:pt idx="5">
                  <c:v>13</c:v>
                </c:pt>
                <c:pt idx="6">
                  <c:v>9</c:v>
                </c:pt>
                <c:pt idx="7">
                  <c:v>7</c:v>
                </c:pt>
                <c:pt idx="8">
                  <c:v>7</c:v>
                </c:pt>
                <c:pt idx="9">
                  <c:v>10</c:v>
                </c:pt>
                <c:pt idx="10">
                  <c:v>12</c:v>
                </c:pt>
                <c:pt idx="11">
                  <c:v>4</c:v>
                </c:pt>
                <c:pt idx="12">
                  <c:v>6</c:v>
                </c:pt>
                <c:pt idx="13">
                  <c:v>2</c:v>
                </c:pt>
                <c:pt idx="14">
                  <c:v>5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6B-49FF-9156-57FF6F095B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585896352"/>
        <c:axId val="585893072"/>
      </c:barChart>
      <c:catAx>
        <c:axId val="585896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585893072"/>
        <c:crosses val="autoZero"/>
        <c:auto val="1"/>
        <c:lblAlgn val="ctr"/>
        <c:lblOffset val="100"/>
        <c:noMultiLvlLbl val="0"/>
      </c:catAx>
      <c:valAx>
        <c:axId val="5858930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589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1678492951325026"/>
          <c:y val="1.821870645134847E-2"/>
          <c:w val="0.28014323855468015"/>
          <c:h val="5.37878549115212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Lapa1!$B$1</c:f>
              <c:strCache>
                <c:ptCount val="1"/>
                <c:pt idx="0">
                  <c:v>Atbalsta programmu skaits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</c:spPr>
          <c:explosion val="1"/>
          <c:dPt>
            <c:idx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19050">
                <a:solidFill>
                  <a:srgbClr val="507D2B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017-4F27-BD24-F377674CC579}"/>
              </c:ext>
            </c:extLst>
          </c:dPt>
          <c:dPt>
            <c:idx val="1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rgbClr val="507D2B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017-4F27-BD24-F377674CC579}"/>
              </c:ext>
            </c:extLst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rgbClr val="466C2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017-4F27-BD24-F377674CC579}"/>
              </c:ext>
            </c:extLst>
          </c:dPt>
          <c:dPt>
            <c:idx val="3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rgbClr val="466C2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017-4F27-BD24-F377674CC579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19050">
                <a:solidFill>
                  <a:srgbClr val="466C2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2017-4F27-BD24-F377674CC57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00FF00"/>
                      </a:highlight>
                      <a:latin typeface="Verdana" panose="020B0604030504040204" pitchFamily="34" charset="0"/>
                      <a:ea typeface="Verdana" panose="020B0604030504040204" pitchFamily="34" charset="0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2017-4F27-BD24-F377674CC57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00FF00"/>
                      </a:highlight>
                      <a:latin typeface="Verdana" panose="020B0604030504040204" pitchFamily="34" charset="0"/>
                      <a:ea typeface="Verdana" panose="020B0604030504040204" pitchFamily="34" charset="0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017-4F27-BD24-F377674CC57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00FF00"/>
                      </a:highlight>
                      <a:latin typeface="Verdana" panose="020B0604030504040204" pitchFamily="34" charset="0"/>
                      <a:ea typeface="Verdana" panose="020B0604030504040204" pitchFamily="34" charset="0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2017-4F27-BD24-F377674CC579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00FF00"/>
                      </a:highlight>
                      <a:latin typeface="Verdana" panose="020B0604030504040204" pitchFamily="34" charset="0"/>
                      <a:ea typeface="Verdana" panose="020B0604030504040204" pitchFamily="34" charset="0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017-4F27-BD24-F377674CC579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ighlight>
                        <a:srgbClr val="FFFF00"/>
                      </a:highlight>
                      <a:latin typeface="Verdana" panose="020B0604030504040204" pitchFamily="34" charset="0"/>
                      <a:ea typeface="Verdana" panose="020B0604030504040204" pitchFamily="34" charset="0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2017-4F27-BD24-F377674CC5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highlight>
                      <a:srgbClr val="CCFFFF"/>
                    </a:highlight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Lapa1!$A$2:$A$6</c:f>
              <c:strCache>
                <c:ptCount val="5"/>
                <c:pt idx="0">
                  <c:v>2016. gadā</c:v>
                </c:pt>
                <c:pt idx="1">
                  <c:v>2017. gadā</c:v>
                </c:pt>
                <c:pt idx="2">
                  <c:v>2018. gadā</c:v>
                </c:pt>
                <c:pt idx="3">
                  <c:v>2019. gadā</c:v>
                </c:pt>
                <c:pt idx="4">
                  <c:v>līdz 03.2021</c:v>
                </c:pt>
              </c:strCache>
            </c:strRef>
          </c:cat>
          <c:val>
            <c:numRef>
              <c:f>Lapa1!$B$2:$B$6</c:f>
              <c:numCache>
                <c:formatCode>General</c:formatCode>
                <c:ptCount val="5"/>
                <c:pt idx="0">
                  <c:v>55</c:v>
                </c:pt>
                <c:pt idx="1">
                  <c:v>233</c:v>
                </c:pt>
                <c:pt idx="2">
                  <c:v>230</c:v>
                </c:pt>
                <c:pt idx="3">
                  <c:v>244</c:v>
                </c:pt>
                <c:pt idx="4">
                  <c:v>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17-4F27-BD24-F377674CC5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[Uzve_izmainas.xlsx]Lapa1!$O$77</c:f>
              <c:strCache>
                <c:ptCount val="1"/>
                <c:pt idx="0">
                  <c:v>uzvedība uzlabojas</c:v>
                </c:pt>
              </c:strCache>
            </c:strRef>
          </c:tx>
          <c:spPr>
            <a:solidFill>
              <a:srgbClr val="00CC00"/>
            </a:solidFill>
            <a:ln>
              <a:solidFill>
                <a:srgbClr val="00CC00"/>
              </a:solidFill>
            </a:ln>
            <a:effectLst/>
          </c:spPr>
          <c:invertIfNegative val="0"/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[Uzve_izmainas.xlsx]Lapa1!$N$78:$N$93</c:f>
              <c:numCache>
                <c:formatCode>General</c:formatCode>
                <c:ptCount val="16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</c:numCache>
            </c:numRef>
          </c:cat>
          <c:val>
            <c:numRef>
              <c:f>[Uzve_izmainas.xlsx]Lapa1!$O$78:$O$93</c:f>
              <c:numCache>
                <c:formatCode>0%</c:formatCode>
                <c:ptCount val="16"/>
                <c:pt idx="0">
                  <c:v>0.88888888888888884</c:v>
                </c:pt>
                <c:pt idx="1">
                  <c:v>0.7857142857142857</c:v>
                </c:pt>
                <c:pt idx="2">
                  <c:v>0.6428571428571429</c:v>
                </c:pt>
                <c:pt idx="3">
                  <c:v>0.66</c:v>
                </c:pt>
                <c:pt idx="4">
                  <c:v>0.80952380952380953</c:v>
                </c:pt>
                <c:pt idx="5">
                  <c:v>0.70909090909090911</c:v>
                </c:pt>
                <c:pt idx="6">
                  <c:v>0.64864864864864868</c:v>
                </c:pt>
                <c:pt idx="7">
                  <c:v>0.69230769230769229</c:v>
                </c:pt>
                <c:pt idx="8">
                  <c:v>0.73076923076923073</c:v>
                </c:pt>
                <c:pt idx="9">
                  <c:v>0.48780487804878048</c:v>
                </c:pt>
                <c:pt idx="10">
                  <c:v>0.63513513513513509</c:v>
                </c:pt>
                <c:pt idx="11">
                  <c:v>0.52112676056338025</c:v>
                </c:pt>
                <c:pt idx="12">
                  <c:v>0.56923076923076921</c:v>
                </c:pt>
                <c:pt idx="13">
                  <c:v>0.42105263157894735</c:v>
                </c:pt>
                <c:pt idx="14">
                  <c:v>0.31578947368421051</c:v>
                </c:pt>
                <c:pt idx="15">
                  <c:v>0.33333333333333331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9B-448E-BC44-DABFC27ACA92}"/>
            </c:ext>
          </c:extLst>
        </c:ser>
        <c:ser>
          <c:idx val="1"/>
          <c:order val="1"/>
          <c:tx>
            <c:strRef>
              <c:f>[Uzve_izmainas.xlsx]Lapa1!$P$77</c:f>
              <c:strCache>
                <c:ptCount val="1"/>
                <c:pt idx="0">
                  <c:v>nav uzlabojumu</c:v>
                </c:pt>
              </c:strCache>
            </c:strRef>
          </c:tx>
          <c:spPr>
            <a:solidFill>
              <a:schemeClr val="bg1"/>
            </a:solidFill>
            <a:ln>
              <a:solidFill>
                <a:srgbClr val="00CC00"/>
              </a:solidFill>
            </a:ln>
            <a:effectLst/>
          </c:spPr>
          <c:invertIfNegative val="0"/>
          <c:cat>
            <c:numRef>
              <c:f>[Uzve_izmainas.xlsx]Lapa1!$N$78:$N$93</c:f>
              <c:numCache>
                <c:formatCode>General</c:formatCode>
                <c:ptCount val="16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</c:numCache>
            </c:numRef>
          </c:cat>
          <c:val>
            <c:numRef>
              <c:f>[Uzve_izmainas.xlsx]Lapa1!$P$78:$P$93</c:f>
              <c:numCache>
                <c:formatCode>0%</c:formatCode>
                <c:ptCount val="16"/>
                <c:pt idx="0">
                  <c:v>0.1111111111111111</c:v>
                </c:pt>
                <c:pt idx="1">
                  <c:v>0.21428571428571427</c:v>
                </c:pt>
                <c:pt idx="2">
                  <c:v>0.35714285714285715</c:v>
                </c:pt>
                <c:pt idx="3">
                  <c:v>0.34</c:v>
                </c:pt>
                <c:pt idx="4">
                  <c:v>0.19047619047619047</c:v>
                </c:pt>
                <c:pt idx="5">
                  <c:v>0.29090909090909089</c:v>
                </c:pt>
                <c:pt idx="6">
                  <c:v>0.35135135135135137</c:v>
                </c:pt>
                <c:pt idx="7">
                  <c:v>0.30769230769230771</c:v>
                </c:pt>
                <c:pt idx="8">
                  <c:v>0.26923076923076922</c:v>
                </c:pt>
                <c:pt idx="9">
                  <c:v>0.51219512195121952</c:v>
                </c:pt>
                <c:pt idx="10">
                  <c:v>0.36486486486486486</c:v>
                </c:pt>
                <c:pt idx="11">
                  <c:v>0.47887323943661969</c:v>
                </c:pt>
                <c:pt idx="12">
                  <c:v>0.43076923076923079</c:v>
                </c:pt>
                <c:pt idx="13">
                  <c:v>0.57894736842105265</c:v>
                </c:pt>
                <c:pt idx="14">
                  <c:v>0.68421052631578949</c:v>
                </c:pt>
                <c:pt idx="15">
                  <c:v>0.66666666666666663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9B-448E-BC44-DABFC27AC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543469128"/>
        <c:axId val="543466176"/>
      </c:barChart>
      <c:catAx>
        <c:axId val="54346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543466176"/>
        <c:crosses val="autoZero"/>
        <c:auto val="1"/>
        <c:lblAlgn val="ctr"/>
        <c:lblOffset val="100"/>
        <c:noMultiLvlLbl val="0"/>
      </c:catAx>
      <c:valAx>
        <c:axId val="5434661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43469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6115627734033243"/>
          <c:y val="2.487922799951417E-2"/>
          <c:w val="0.46102066929133856"/>
          <c:h val="8.00998649675008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292378061535172E-2"/>
          <c:y val="5.5168923133587996E-2"/>
          <c:w val="0.96731856422522067"/>
          <c:h val="0.829872555508755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Lapa1!$X$52</c:f>
              <c:strCache>
                <c:ptCount val="1"/>
                <c:pt idx="0">
                  <c:v>uzvedība uzlabojas</c:v>
                </c:pt>
              </c:strCache>
            </c:strRef>
          </c:tx>
          <c:spPr>
            <a:solidFill>
              <a:srgbClr val="00CC00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Lapa1!$W$53:$W$56</c:f>
              <c:strCache>
                <c:ptCount val="4"/>
                <c:pt idx="0">
                  <c:v>Pirmsskola</c:v>
                </c:pt>
                <c:pt idx="1">
                  <c:v>Sākumskola</c:v>
                </c:pt>
                <c:pt idx="2">
                  <c:v>Pamatskola</c:v>
                </c:pt>
                <c:pt idx="3">
                  <c:v>Vidusskola</c:v>
                </c:pt>
              </c:strCache>
            </c:strRef>
          </c:cat>
          <c:val>
            <c:numRef>
              <c:f>Lapa1!$X$53:$X$56</c:f>
              <c:numCache>
                <c:formatCode>0%</c:formatCode>
                <c:ptCount val="4"/>
                <c:pt idx="0">
                  <c:v>0.83783783783783783</c:v>
                </c:pt>
                <c:pt idx="1">
                  <c:v>0.5178571428571429</c:v>
                </c:pt>
                <c:pt idx="2">
                  <c:v>0.46575342465753422</c:v>
                </c:pt>
                <c:pt idx="3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5B-4F5D-91F8-ABB89BCEBEC3}"/>
            </c:ext>
          </c:extLst>
        </c:ser>
        <c:ser>
          <c:idx val="1"/>
          <c:order val="1"/>
          <c:tx>
            <c:strRef>
              <c:f>Lapa1!$Y$52</c:f>
              <c:strCache>
                <c:ptCount val="1"/>
                <c:pt idx="0">
                  <c:v>nav uzlabojumu</c:v>
                </c:pt>
              </c:strCache>
            </c:strRef>
          </c:tx>
          <c:spPr>
            <a:noFill/>
            <a:ln>
              <a:solidFill>
                <a:srgbClr val="00CC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Lapa1!$W$53:$W$56</c:f>
              <c:strCache>
                <c:ptCount val="4"/>
                <c:pt idx="0">
                  <c:v>Pirmsskola</c:v>
                </c:pt>
                <c:pt idx="1">
                  <c:v>Sākumskola</c:v>
                </c:pt>
                <c:pt idx="2">
                  <c:v>Pamatskola</c:v>
                </c:pt>
                <c:pt idx="3">
                  <c:v>Vidusskola</c:v>
                </c:pt>
              </c:strCache>
            </c:strRef>
          </c:cat>
          <c:val>
            <c:numRef>
              <c:f>Lapa1!$Y$53:$Y$56</c:f>
              <c:numCache>
                <c:formatCode>0%</c:formatCode>
                <c:ptCount val="4"/>
                <c:pt idx="0">
                  <c:v>0.16216216216216217</c:v>
                </c:pt>
                <c:pt idx="1">
                  <c:v>0.48214285714285715</c:v>
                </c:pt>
                <c:pt idx="2">
                  <c:v>0.53424657534246578</c:v>
                </c:pt>
                <c:pt idx="3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5B-4F5D-91F8-ABB89BCEBE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3053192"/>
        <c:axId val="603053520"/>
      </c:barChart>
      <c:catAx>
        <c:axId val="603053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603053520"/>
        <c:crosses val="autoZero"/>
        <c:auto val="1"/>
        <c:lblAlgn val="ctr"/>
        <c:lblOffset val="100"/>
        <c:noMultiLvlLbl val="0"/>
      </c:catAx>
      <c:valAx>
        <c:axId val="6030535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03053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321183460803875"/>
          <c:y val="2.4453938263433419E-2"/>
          <c:w val="0.71854898956253221"/>
          <c:h val="7.49885757885290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9-09-19T12:53:33.283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D133F8-40E6-45D1-BE16-08B99EB6AC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2B857F-BD4E-47B8-9C5D-74ED2E5B2AF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78F64E3-5C7B-419D-9667-85A2EFF068E1}" type="datetimeFigureOut">
              <a:rPr lang="lv-LV" altLang="lv-LV"/>
              <a:pPr>
                <a:defRPr/>
              </a:pPr>
              <a:t>11.03.2020</a:t>
            </a:fld>
            <a:endParaRPr lang="lv-LV" alt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53BEA05-6F79-48F8-B963-94690E629C9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F628CBB-9556-4495-AF76-81BFE8794D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22525-2829-4A66-B42E-D5C85DFA0D5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DEA4B-8775-481B-93F2-BA1A18ACE0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F1E5904-420B-46D5-8302-3064D04D1656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1FA329FC-BF39-4B19-81E2-58A9A8C483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AA76956F-F7FA-4F1D-83A3-1A3AAA4493F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9E5F1C3F-276C-4D11-9DD8-33488E4E1E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9712C5D-BD71-4DE1-AACE-D0CA395C2289}" type="slidenum">
              <a:rPr lang="lv-LV" altLang="lv-LV" smtClean="0"/>
              <a:pPr>
                <a:spcBef>
                  <a:spcPct val="0"/>
                </a:spcBef>
              </a:pPr>
              <a:t>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112631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1E5904-420B-46D5-8302-3064D04D1656}" type="slidenum">
              <a:rPr lang="lv-LV" altLang="lv-LV" smtClean="0"/>
              <a:pPr>
                <a:defRPr/>
              </a:pPr>
              <a:t>11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745557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1E5904-420B-46D5-8302-3064D04D1656}" type="slidenum">
              <a:rPr lang="lv-LV" altLang="lv-LV" smtClean="0"/>
              <a:pPr>
                <a:defRPr/>
              </a:pPr>
              <a:t>12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7994011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1E5904-420B-46D5-8302-3064D04D1656}" type="slidenum">
              <a:rPr lang="lv-LV" altLang="lv-LV" smtClean="0"/>
              <a:pPr>
                <a:defRPr/>
              </a:pPr>
              <a:t>13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191492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1E5904-420B-46D5-8302-3064D04D1656}" type="slidenum">
              <a:rPr lang="lv-LV" altLang="lv-LV" smtClean="0"/>
              <a:pPr>
                <a:defRPr/>
              </a:pPr>
              <a:t>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598243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1E5904-420B-46D5-8302-3064D04D1656}" type="slidenum">
              <a:rPr lang="lv-LV" altLang="lv-LV" smtClean="0"/>
              <a:pPr>
                <a:defRPr/>
              </a:pPr>
              <a:t>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212948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1E5904-420B-46D5-8302-3064D04D1656}" type="slidenum">
              <a:rPr lang="lv-LV" altLang="lv-LV" smtClean="0"/>
              <a:pPr>
                <a:defRPr/>
              </a:pPr>
              <a:t>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926506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1E5904-420B-46D5-8302-3064D04D1656}" type="slidenum">
              <a:rPr lang="lv-LV" altLang="lv-LV" smtClean="0"/>
              <a:pPr>
                <a:defRPr/>
              </a:pPr>
              <a:t>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971222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1E5904-420B-46D5-8302-3064D04D1656}" type="slidenum">
              <a:rPr lang="lv-LV" altLang="lv-LV" smtClean="0"/>
              <a:pPr>
                <a:defRPr/>
              </a:pPr>
              <a:t>7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4250568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1E5904-420B-46D5-8302-3064D04D1656}" type="slidenum">
              <a:rPr lang="lv-LV" altLang="lv-LV" smtClean="0"/>
              <a:pPr>
                <a:defRPr/>
              </a:pPr>
              <a:t>8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179846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1E5904-420B-46D5-8302-3064D04D1656}" type="slidenum">
              <a:rPr lang="lv-LV" altLang="lv-LV" smtClean="0"/>
              <a:pPr>
                <a:defRPr/>
              </a:pPr>
              <a:t>9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022091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1E5904-420B-46D5-8302-3064D04D1656}" type="slidenum">
              <a:rPr lang="lv-LV" altLang="lv-LV" smtClean="0"/>
              <a:pPr>
                <a:defRPr/>
              </a:pPr>
              <a:t>10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804580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57AF3DFB-7A21-444A-8789-640B8028BB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699D7C90-7D23-40B3-A03D-675C3C5FD4D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F36D8915-8130-44CD-953B-6645A45F5007}"/>
              </a:ext>
            </a:extLst>
          </p:cNvPr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953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5F07F5CE-D010-4920-B339-1C86B030A3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1518AE4-DECA-4559-BF0F-4E2736A69BE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059C3A5-3E4D-417B-9AE6-3FE976B60FE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31796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C61702C4-8A7B-4C29-9E4D-087D05B0EC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DA79B72D-5E83-4861-A1DB-23F305BAEF1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D5158B6-535A-4268-8821-FC4C32E804AC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0372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378F91D-5F14-46F6-B3F8-66E34F3E5E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E61C0EE9-9FA9-4466-B748-53F53BE6629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6AD61FC-CF21-4E77-A0AA-E3BD3D85B8EE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473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30A8DE76-DA68-4B87-8F84-25954D532E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5BA9D5DA-5628-43E8-A9F6-8FE9A9AF56D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3C6224C-8302-4F41-9722-6DFE4B21701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36808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41221111-54D4-44E4-878B-468DD0891D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BD0E27D3-6015-42AE-A3DE-1D1D680F54A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E2C306A-22E9-4B78-B651-47B37C9BC13F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15214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625B3BB7-D5AA-4F37-B52B-3C2E9B354F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75587FCE-02F6-4462-B6CB-53D93E921D2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6BF1EE6-0682-408C-8C5F-4CDD89E699DC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6709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BBE8966-322B-4125-9950-17BACAB44D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1F600F7A-EBA8-40CF-9F39-D44F531EED0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1457A50-5F0A-4EA2-A4CD-53F171B31A2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65383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3DBA96E1-0897-4C78-AD15-2DA161CBF1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8643518A-A6D7-4743-B7BB-075A7D4B89E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359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5A38FDE-71CA-45BB-990F-50AE8D9D973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1541AAE-8034-4327-B27F-62D86E14AB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32DC8-D9F5-4C7F-8CC5-1695CBDE1C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8BD6688-E480-46AC-B2CD-5409A26F4BD3}" type="datetime1">
              <a:rPr lang="en-US" altLang="lv-LV"/>
              <a:pPr>
                <a:defRPr/>
              </a:pPr>
              <a:t>3/11/2020</a:t>
            </a:fld>
            <a:endParaRPr lang="en-US" alt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776D6-C7E0-4CC5-B415-EECB47104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18A38-DA84-41D1-9D32-58B2DAE59B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B4BA18F-6E23-4EE9-8673-8165065651D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5" r:id="rId1"/>
    <p:sldLayoutId id="2147484136" r:id="rId2"/>
    <p:sldLayoutId id="2147484137" r:id="rId3"/>
    <p:sldLayoutId id="2147484138" r:id="rId4"/>
    <p:sldLayoutId id="2147484139" r:id="rId5"/>
    <p:sldLayoutId id="2147484140" r:id="rId6"/>
    <p:sldLayoutId id="2147484141" r:id="rId7"/>
    <p:sldLayoutId id="2147484142" r:id="rId8"/>
    <p:sldLayoutId id="2147484143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4">
            <a:extLst>
              <a:ext uri="{FF2B5EF4-FFF2-40B4-BE49-F238E27FC236}">
                <a16:creationId xmlns:a16="http://schemas.microsoft.com/office/drawing/2014/main" id="{4B3D7FA7-3258-4314-AE04-9740E843E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46" b="29376"/>
          <a:stretch>
            <a:fillRect/>
          </a:stretch>
        </p:blipFill>
        <p:spPr bwMode="auto">
          <a:xfrm>
            <a:off x="2873375" y="5313363"/>
            <a:ext cx="3503613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1">
            <a:extLst>
              <a:ext uri="{FF2B5EF4-FFF2-40B4-BE49-F238E27FC236}">
                <a16:creationId xmlns:a16="http://schemas.microsoft.com/office/drawing/2014/main" id="{D0F1D7ED-3EA7-4945-AC46-C5F2398B0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337712"/>
            <a:ext cx="7861300" cy="11509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lv-LV" altLang="lv-LV" sz="2400" dirty="0">
                <a:solidFill>
                  <a:srgbClr val="466C26"/>
                </a:solidFill>
                <a:ea typeface="MS PGothic" panose="020B0600070205080204" pitchFamily="34" charset="-128"/>
              </a:rPr>
              <a:t>Palīdzība bērnu uzvedības problēmu </a:t>
            </a:r>
            <a:r>
              <a:rPr lang="lv-LV" altLang="lv-LV" sz="2400" dirty="0" err="1">
                <a:solidFill>
                  <a:srgbClr val="466C26"/>
                </a:solidFill>
                <a:ea typeface="MS PGothic" panose="020B0600070205080204" pitchFamily="34" charset="-128"/>
              </a:rPr>
              <a:t>prevencijā</a:t>
            </a:r>
            <a:r>
              <a:rPr lang="lv-LV" altLang="lv-LV" sz="2400" dirty="0">
                <a:solidFill>
                  <a:srgbClr val="466C26"/>
                </a:solidFill>
                <a:ea typeface="MS PGothic" panose="020B0600070205080204" pitchFamily="34" charset="-128"/>
              </a:rPr>
              <a:t> un pārvarēšanā</a:t>
            </a:r>
            <a:br>
              <a:rPr lang="lv-LV" altLang="lv-LV" sz="2000" dirty="0">
                <a:ea typeface="MS PGothic" panose="020B0600070205080204" pitchFamily="34" charset="-128"/>
              </a:rPr>
            </a:br>
            <a:endParaRPr lang="lv-LV" altLang="lv-LV" sz="1300" dirty="0">
              <a:solidFill>
                <a:srgbClr val="77933C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2293" name="Taisnstūris 1">
            <a:extLst>
              <a:ext uri="{FF2B5EF4-FFF2-40B4-BE49-F238E27FC236}">
                <a16:creationId xmlns:a16="http://schemas.microsoft.com/office/drawing/2014/main" id="{E587D39B-A1CA-46FF-9CD2-9C32CAB0C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072712"/>
            <a:ext cx="88519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lv-LV" altLang="en-US" sz="1400" dirty="0">
                <a:latin typeface="Verdana" panose="020B0604030504040204" pitchFamily="34" charset="0"/>
              </a:rPr>
              <a:t>ESF līdzfinansētais projekts 9.2.1.3/16/I/001 “Atbalsta sistēmas pilnveide bērniem ar saskarsmes grūtībām, uzvedības traucējumiem un vardarbību ģimenē”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76E18FA6-7ECB-478F-B5BB-33A24D016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4651" y="4563763"/>
            <a:ext cx="6702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lv-LV" altLang="en-US" sz="2000" b="1" dirty="0">
                <a:latin typeface="Verdana" panose="020B0604030504040204" pitchFamily="34" charset="0"/>
              </a:rPr>
              <a:t>Inga Gulbe</a:t>
            </a:r>
            <a:r>
              <a:rPr lang="lv-LV" altLang="en-US" sz="2000" dirty="0">
                <a:latin typeface="Verdana" panose="020B0604030504040204" pitchFamily="34" charset="0"/>
              </a:rPr>
              <a:t>, Konsultatīvās nodaļas vadītāja</a:t>
            </a:r>
            <a:endParaRPr lang="en-US" altLang="en-US" sz="2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828997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60EA5B42-BA2B-422D-94AA-34D94294C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altLang="lv-LV" dirty="0">
                <a:solidFill>
                  <a:srgbClr val="4F6228"/>
                </a:solidFill>
                <a:ea typeface="MS PGothic" panose="020B0600070205080204" pitchFamily="34" charset="-128"/>
              </a:rPr>
              <a:t>KN pieredze</a:t>
            </a:r>
            <a:r>
              <a:rPr lang="lv-LV" altLang="lv-LV" b="0" dirty="0">
                <a:solidFill>
                  <a:srgbClr val="4F6228"/>
                </a:solidFill>
                <a:ea typeface="MS PGothic" panose="020B0600070205080204" pitchFamily="34" charset="-128"/>
              </a:rPr>
              <a:t> (6)</a:t>
            </a:r>
            <a:endParaRPr lang="lv-LV" altLang="lv-LV" sz="2500" b="0" dirty="0">
              <a:solidFill>
                <a:srgbClr val="466C26"/>
              </a:solidFill>
              <a:ea typeface="MS PGothic" panose="020B0600070205080204" pitchFamily="34" charset="-128"/>
            </a:endParaRPr>
          </a:p>
        </p:txBody>
      </p:sp>
      <p:sp>
        <p:nvSpPr>
          <p:cNvPr id="7" name="Teksta vietturis 6">
            <a:extLst>
              <a:ext uri="{FF2B5EF4-FFF2-40B4-BE49-F238E27FC236}">
                <a16:creationId xmlns:a16="http://schemas.microsoft.com/office/drawing/2014/main" id="{B0E86DB0-1276-4277-924A-8A4919812F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Teksta vietturis 7">
            <a:extLst>
              <a:ext uri="{FF2B5EF4-FFF2-40B4-BE49-F238E27FC236}">
                <a16:creationId xmlns:a16="http://schemas.microsoft.com/office/drawing/2014/main" id="{9C896F3A-7519-4414-9B46-E77D9E46F21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B6F8885C-2371-449A-901F-1377BEFF8C43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xfrm>
            <a:off x="8534400" y="6324600"/>
            <a:ext cx="430306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1D0B9F2-40E6-4D4E-B486-FDCBFDE897FD}" type="slidenum">
              <a:rPr lang="en-US" altLang="lv-LV" smtClean="0"/>
              <a:pPr/>
              <a:t>10</a:t>
            </a:fld>
            <a:endParaRPr lang="en-US" altLang="lv-LV" dirty="0"/>
          </a:p>
        </p:txBody>
      </p:sp>
      <p:pic>
        <p:nvPicPr>
          <p:cNvPr id="15367" name="Picture 14">
            <a:extLst>
              <a:ext uri="{FF2B5EF4-FFF2-40B4-BE49-F238E27FC236}">
                <a16:creationId xmlns:a16="http://schemas.microsoft.com/office/drawing/2014/main" id="{2246B12F-E5E3-444E-8273-303DD486F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46" b="29376"/>
          <a:stretch>
            <a:fillRect/>
          </a:stretch>
        </p:blipFill>
        <p:spPr bwMode="auto">
          <a:xfrm>
            <a:off x="2995613" y="5991225"/>
            <a:ext cx="34575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A153E15-23BD-4100-B0A5-5F2CF0FF888E}"/>
              </a:ext>
            </a:extLst>
          </p:cNvPr>
          <p:cNvSpPr txBox="1"/>
          <p:nvPr/>
        </p:nvSpPr>
        <p:spPr>
          <a:xfrm>
            <a:off x="1" y="515206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Bērnu likumisko pārstāvju un speciālistu aptauja (n=672), </a:t>
            </a: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atbalsta programma tiek īstenota </a:t>
            </a:r>
            <a:r>
              <a:rPr lang="lv-LV" sz="2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pusgadu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0" y="1065319"/>
          <a:ext cx="9144000" cy="3622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ctangle 1"/>
          <p:cNvSpPr/>
          <p:nvPr/>
        </p:nvSpPr>
        <p:spPr>
          <a:xfrm>
            <a:off x="3581400" y="4638625"/>
            <a:ext cx="22379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Bērnu vecums, </a:t>
            </a:r>
            <a:r>
              <a:rPr lang="lv-LV" sz="1600" i="1" dirty="0">
                <a:latin typeface="Verdana" panose="020B0604030504040204" pitchFamily="34" charset="0"/>
                <a:ea typeface="Verdana" panose="020B0604030504040204" pitchFamily="34" charset="0"/>
              </a:rPr>
              <a:t>gadi</a:t>
            </a:r>
          </a:p>
        </p:txBody>
      </p:sp>
    </p:spTree>
    <p:extLst>
      <p:ext uri="{BB962C8B-B14F-4D97-AF65-F5344CB8AC3E}">
        <p14:creationId xmlns:p14="http://schemas.microsoft.com/office/powerpoint/2010/main" val="1555835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60EA5B42-BA2B-422D-94AA-34D94294C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altLang="lv-LV" dirty="0">
                <a:solidFill>
                  <a:srgbClr val="4F6228"/>
                </a:solidFill>
                <a:ea typeface="MS PGothic" panose="020B0600070205080204" pitchFamily="34" charset="-128"/>
              </a:rPr>
              <a:t>KN pieredze</a:t>
            </a:r>
            <a:r>
              <a:rPr lang="lv-LV" altLang="lv-LV" b="0" dirty="0">
                <a:solidFill>
                  <a:srgbClr val="4F6228"/>
                </a:solidFill>
                <a:ea typeface="MS PGothic" panose="020B0600070205080204" pitchFamily="34" charset="-128"/>
              </a:rPr>
              <a:t> (7)</a:t>
            </a:r>
            <a:endParaRPr lang="lv-LV" altLang="lv-LV" sz="2500" b="0" dirty="0">
              <a:solidFill>
                <a:srgbClr val="466C26"/>
              </a:solidFill>
              <a:ea typeface="MS PGothic" panose="020B0600070205080204" pitchFamily="34" charset="-128"/>
            </a:endParaRPr>
          </a:p>
        </p:txBody>
      </p:sp>
      <p:sp>
        <p:nvSpPr>
          <p:cNvPr id="7" name="Teksta vietturis 6">
            <a:extLst>
              <a:ext uri="{FF2B5EF4-FFF2-40B4-BE49-F238E27FC236}">
                <a16:creationId xmlns:a16="http://schemas.microsoft.com/office/drawing/2014/main" id="{B0E86DB0-1276-4277-924A-8A4919812F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Teksta vietturis 7">
            <a:extLst>
              <a:ext uri="{FF2B5EF4-FFF2-40B4-BE49-F238E27FC236}">
                <a16:creationId xmlns:a16="http://schemas.microsoft.com/office/drawing/2014/main" id="{9C896F3A-7519-4414-9B46-E77D9E46F21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B6F8885C-2371-449A-901F-1377BEFF8C43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xfrm>
            <a:off x="8534400" y="6324600"/>
            <a:ext cx="430306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1D0B9F2-40E6-4D4E-B486-FDCBFDE897FD}" type="slidenum">
              <a:rPr lang="en-US" altLang="lv-LV" smtClean="0"/>
              <a:pPr/>
              <a:t>11</a:t>
            </a:fld>
            <a:endParaRPr lang="en-US" altLang="lv-LV" dirty="0"/>
          </a:p>
        </p:txBody>
      </p:sp>
      <p:pic>
        <p:nvPicPr>
          <p:cNvPr id="15367" name="Picture 14">
            <a:extLst>
              <a:ext uri="{FF2B5EF4-FFF2-40B4-BE49-F238E27FC236}">
                <a16:creationId xmlns:a16="http://schemas.microsoft.com/office/drawing/2014/main" id="{2246B12F-E5E3-444E-8273-303DD486F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46" b="29376"/>
          <a:stretch>
            <a:fillRect/>
          </a:stretch>
        </p:blipFill>
        <p:spPr bwMode="auto">
          <a:xfrm>
            <a:off x="2995613" y="5991225"/>
            <a:ext cx="34575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A153E15-23BD-4100-B0A5-5F2CF0FF888E}"/>
              </a:ext>
            </a:extLst>
          </p:cNvPr>
          <p:cNvSpPr txBox="1"/>
          <p:nvPr/>
        </p:nvSpPr>
        <p:spPr>
          <a:xfrm>
            <a:off x="430306" y="4906633"/>
            <a:ext cx="83282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 algn="ctr"/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Uzvedības izmaiņas vecuma grupās.</a:t>
            </a:r>
          </a:p>
          <a:p>
            <a:pPr marL="0" lvl="1" indent="0" algn="ctr"/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Izglītības iestāžu speciālistu 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aptauja (n =174), </a:t>
            </a: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atbalsta programma tiek īstenota </a:t>
            </a:r>
            <a:r>
              <a:rPr lang="lv-LV" sz="2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vismaz 1 gadu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5790367"/>
              </p:ext>
            </p:extLst>
          </p:nvPr>
        </p:nvGraphicFramePr>
        <p:xfrm>
          <a:off x="359546" y="958789"/>
          <a:ext cx="8482613" cy="3868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50552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7815" y="519954"/>
            <a:ext cx="5346241" cy="3735116"/>
          </a:xfrm>
          <a:prstGeom prst="rect">
            <a:avLst/>
          </a:prstGeom>
        </p:spPr>
      </p:pic>
      <p:sp>
        <p:nvSpPr>
          <p:cNvPr id="15362" name="Title 1">
            <a:extLst>
              <a:ext uri="{FF2B5EF4-FFF2-40B4-BE49-F238E27FC236}">
                <a16:creationId xmlns:a16="http://schemas.microsoft.com/office/drawing/2014/main" id="{60EA5B42-BA2B-422D-94AA-34D94294C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altLang="lv-LV" sz="2500" dirty="0">
                <a:solidFill>
                  <a:srgbClr val="466C26"/>
                </a:solidFill>
                <a:ea typeface="MS PGothic" panose="020B0600070205080204" pitchFamily="34" charset="-128"/>
              </a:rPr>
              <a:t>Zinātnes atziņas </a:t>
            </a:r>
            <a:r>
              <a:rPr lang="lv-LV" altLang="lv-LV" sz="2500" b="0" dirty="0">
                <a:solidFill>
                  <a:srgbClr val="466C26"/>
                </a:solidFill>
                <a:ea typeface="MS PGothic" panose="020B0600070205080204" pitchFamily="34" charset="-128"/>
              </a:rPr>
              <a:t>(1)</a:t>
            </a:r>
          </a:p>
        </p:txBody>
      </p:sp>
      <p:sp>
        <p:nvSpPr>
          <p:cNvPr id="6" name="Teksta vietturis 5">
            <a:extLst>
              <a:ext uri="{FF2B5EF4-FFF2-40B4-BE49-F238E27FC236}">
                <a16:creationId xmlns:a16="http://schemas.microsoft.com/office/drawing/2014/main" id="{463F2B8C-671B-4214-955D-58FE159293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Teksta vietturis 6">
            <a:extLst>
              <a:ext uri="{FF2B5EF4-FFF2-40B4-BE49-F238E27FC236}">
                <a16:creationId xmlns:a16="http://schemas.microsoft.com/office/drawing/2014/main" id="{611A49CD-CE29-401F-9B23-E83DBF99DD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B6F8885C-2371-449A-901F-1377BEFF8C43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xfrm>
            <a:off x="8534399" y="6324600"/>
            <a:ext cx="448235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1D0B9F2-40E6-4D4E-B486-FDCBFDE897FD}" type="slidenum">
              <a:rPr lang="en-US" altLang="lv-LV" smtClean="0"/>
              <a:pPr/>
              <a:t>12</a:t>
            </a:fld>
            <a:endParaRPr lang="en-US" altLang="lv-LV" dirty="0"/>
          </a:p>
        </p:txBody>
      </p:sp>
      <p:pic>
        <p:nvPicPr>
          <p:cNvPr id="15367" name="Picture 14">
            <a:extLst>
              <a:ext uri="{FF2B5EF4-FFF2-40B4-BE49-F238E27FC236}">
                <a16:creationId xmlns:a16="http://schemas.microsoft.com/office/drawing/2014/main" id="{2246B12F-E5E3-444E-8273-303DD486F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46" b="29376"/>
          <a:stretch>
            <a:fillRect/>
          </a:stretch>
        </p:blipFill>
        <p:spPr bwMode="auto">
          <a:xfrm>
            <a:off x="2995613" y="5991225"/>
            <a:ext cx="34575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690612-CA8D-44B3-BFB3-79C31FFFAA1F}"/>
              </a:ext>
            </a:extLst>
          </p:cNvPr>
          <p:cNvSpPr txBox="1"/>
          <p:nvPr/>
        </p:nvSpPr>
        <p:spPr>
          <a:xfrm>
            <a:off x="273704" y="4259590"/>
            <a:ext cx="890139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ASV ekonomists, Nobela prēmijas laureāts </a:t>
            </a: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Džeimss Hekmans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b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Pēc iespējas agrāka iejaukšanās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, kas daļēji novērš nelabvēlīgās vides radītās sekas, var mazināt nelabvēlīgā stāvokļa radīto kaitējumu un dot lielu atdevi nākotnē. No šīs </a:t>
            </a:r>
            <a:r>
              <a:rPr lang="lv-LV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atdeves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 gūst labumu ne tikai paši bērni, bet arī viņu bērni un sabiedrība kopumā </a:t>
            </a:r>
            <a:b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Heckman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Masterov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, 2007).</a:t>
            </a:r>
          </a:p>
        </p:txBody>
      </p:sp>
      <p:pic>
        <p:nvPicPr>
          <p:cNvPr id="1028" name="Picture 4" descr="Attēlu rezultāti vaicājumam “Heckman nobel”">
            <a:extLst>
              <a:ext uri="{FF2B5EF4-FFF2-40B4-BE49-F238E27FC236}">
                <a16:creationId xmlns:a16="http://schemas.microsoft.com/office/drawing/2014/main" id="{74D258AD-144D-47A9-B19E-03FEB641B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74" y="1783337"/>
            <a:ext cx="181927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481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60EA5B42-BA2B-422D-94AA-34D94294C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altLang="lv-LV" sz="2500" dirty="0">
                <a:solidFill>
                  <a:srgbClr val="466C26"/>
                </a:solidFill>
                <a:ea typeface="MS PGothic" panose="020B0600070205080204" pitchFamily="34" charset="-128"/>
              </a:rPr>
              <a:t>Zinātnes atziņas </a:t>
            </a:r>
            <a:r>
              <a:rPr lang="lv-LV" altLang="lv-LV" sz="2500" b="0" dirty="0">
                <a:solidFill>
                  <a:srgbClr val="466C26"/>
                </a:solidFill>
                <a:ea typeface="MS PGothic" panose="020B0600070205080204" pitchFamily="34" charset="-128"/>
              </a:rPr>
              <a:t>(2)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0ED3D805-1992-4193-8152-F06792D00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9" y="1752600"/>
            <a:ext cx="8346141" cy="4373573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400" b="1" dirty="0"/>
              <a:t>Jaunāku</a:t>
            </a:r>
            <a:r>
              <a:rPr lang="lv-LV" sz="2400" dirty="0"/>
              <a:t> bērnu uzvedības problēmas ir </a:t>
            </a:r>
            <a:r>
              <a:rPr lang="lv-LV" sz="2400" b="1" dirty="0"/>
              <a:t>vieglāk pārvaramas</a:t>
            </a:r>
            <a:r>
              <a:rPr lang="lv-LV" sz="2400" dirty="0"/>
              <a:t>.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400" b="1" dirty="0"/>
              <a:t>Mazinot riska faktorus </a:t>
            </a:r>
            <a:r>
              <a:rPr lang="lv-LV" sz="2400" dirty="0"/>
              <a:t>un </a:t>
            </a:r>
            <a:r>
              <a:rPr lang="lv-LV" sz="2400" b="1" dirty="0"/>
              <a:t>pastiprinot faktorus, kas kavē</a:t>
            </a:r>
            <a:r>
              <a:rPr lang="lv-LV" sz="2400" dirty="0"/>
              <a:t> nevēlamas uzvedības veidošanos agrā bērnībā, </a:t>
            </a:r>
            <a:r>
              <a:rPr lang="lv-LV" sz="2400" b="1" dirty="0"/>
              <a:t>iespējams ierobežot </a:t>
            </a:r>
            <a:r>
              <a:rPr lang="lv-LV" sz="2400" dirty="0"/>
              <a:t>uzvedības problēmu veidošanos.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400" dirty="0"/>
              <a:t>Preventīva uzvedības problēmu pārvarēšana </a:t>
            </a:r>
            <a:r>
              <a:rPr lang="lv-LV" sz="2400" b="1" dirty="0"/>
              <a:t>samazina</a:t>
            </a:r>
            <a:r>
              <a:rPr lang="lv-LV" sz="2400" dirty="0"/>
              <a:t> ar uzvedības problēmām saistītos </a:t>
            </a:r>
            <a:r>
              <a:rPr lang="lv-LV" sz="2400" b="1" dirty="0"/>
              <a:t>izdevumus izglītībā, veselības aizsardzībā u.c. </a:t>
            </a:r>
            <a:r>
              <a:rPr lang="lv-LV" sz="2400" dirty="0"/>
              <a:t>nākotnē </a:t>
            </a:r>
            <a:r>
              <a:rPr lang="lv-LV" sz="1400" dirty="0"/>
              <a:t>(</a:t>
            </a:r>
            <a:r>
              <a:rPr lang="lv-LV" sz="1400" dirty="0" err="1"/>
              <a:t>Mash</a:t>
            </a:r>
            <a:r>
              <a:rPr lang="lv-LV" sz="1400" dirty="0"/>
              <a:t>, </a:t>
            </a:r>
            <a:r>
              <a:rPr lang="lv-LV" sz="1400" dirty="0" err="1"/>
              <a:t>Wolfe</a:t>
            </a:r>
            <a:r>
              <a:rPr lang="lv-LV" sz="1400" dirty="0"/>
              <a:t>, 2010).</a:t>
            </a:r>
          </a:p>
        </p:txBody>
      </p:sp>
      <p:sp>
        <p:nvSpPr>
          <p:cNvPr id="2" name="Teksta vietturis 1">
            <a:extLst>
              <a:ext uri="{FF2B5EF4-FFF2-40B4-BE49-F238E27FC236}">
                <a16:creationId xmlns:a16="http://schemas.microsoft.com/office/drawing/2014/main" id="{675D031E-C2B0-4187-B4D6-FC643BC9D2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E8FA021-9982-48F6-B390-974778F01A5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B6F8885C-2371-449A-901F-1377BEFF8C43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xfrm>
            <a:off x="8534399" y="6324600"/>
            <a:ext cx="466165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1D0B9F2-40E6-4D4E-B486-FDCBFDE897FD}" type="slidenum">
              <a:rPr lang="en-US" altLang="lv-LV" smtClean="0"/>
              <a:pPr/>
              <a:t>13</a:t>
            </a:fld>
            <a:endParaRPr lang="en-US" altLang="lv-LV" dirty="0"/>
          </a:p>
        </p:txBody>
      </p:sp>
      <p:pic>
        <p:nvPicPr>
          <p:cNvPr id="15367" name="Picture 14">
            <a:extLst>
              <a:ext uri="{FF2B5EF4-FFF2-40B4-BE49-F238E27FC236}">
                <a16:creationId xmlns:a16="http://schemas.microsoft.com/office/drawing/2014/main" id="{2246B12F-E5E3-444E-8273-303DD486F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46" b="29376"/>
          <a:stretch>
            <a:fillRect/>
          </a:stretch>
        </p:blipFill>
        <p:spPr bwMode="auto">
          <a:xfrm>
            <a:off x="2995613" y="5991225"/>
            <a:ext cx="34575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2417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Placeholder 1">
            <a:extLst>
              <a:ext uri="{FF2B5EF4-FFF2-40B4-BE49-F238E27FC236}">
                <a16:creationId xmlns:a16="http://schemas.microsoft.com/office/drawing/2014/main" id="{175985E7-1A23-4D07-BDBF-9FAFE5DB90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3533776"/>
            <a:ext cx="7772400" cy="685800"/>
          </a:xfrm>
        </p:spPr>
        <p:txBody>
          <a:bodyPr/>
          <a:lstStyle/>
          <a:p>
            <a:r>
              <a:rPr lang="lv-LV" altLang="lv-LV" sz="3200" b="1" dirty="0">
                <a:solidFill>
                  <a:srgbClr val="466C26"/>
                </a:solidFill>
                <a:cs typeface="Times New Roman" panose="02020603050405020304" pitchFamily="18" charset="0"/>
              </a:rPr>
              <a:t>Paldies par uzmanību!</a:t>
            </a:r>
          </a:p>
        </p:txBody>
      </p:sp>
      <p:pic>
        <p:nvPicPr>
          <p:cNvPr id="26627" name="Picture 14">
            <a:extLst>
              <a:ext uri="{FF2B5EF4-FFF2-40B4-BE49-F238E27FC236}">
                <a16:creationId xmlns:a16="http://schemas.microsoft.com/office/drawing/2014/main" id="{F47ACB69-2D29-4CAB-92ED-982734D0A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46" b="29376"/>
          <a:stretch>
            <a:fillRect/>
          </a:stretch>
        </p:blipFill>
        <p:spPr bwMode="auto">
          <a:xfrm>
            <a:off x="1943100" y="5118100"/>
            <a:ext cx="5218113" cy="130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624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590800" y="228600"/>
            <a:ext cx="6096000" cy="1325563"/>
          </a:xfrm>
        </p:spPr>
        <p:txBody>
          <a:bodyPr/>
          <a:lstStyle/>
          <a:p>
            <a:pPr algn="ctr"/>
            <a:r>
              <a:rPr lang="lv-LV" altLang="lv-LV" sz="2500" dirty="0">
                <a:solidFill>
                  <a:srgbClr val="507D2B"/>
                </a:solidFill>
                <a:ea typeface="MS PGothic" panose="020B0600070205080204" pitchFamily="34" charset="-128"/>
              </a:rPr>
              <a:t>Atbalsta nepieciešamība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254000" y="4668838"/>
            <a:ext cx="8786813" cy="1724025"/>
          </a:xfrm>
        </p:spPr>
        <p:txBody>
          <a:bodyPr/>
          <a:lstStyle/>
          <a:p>
            <a:pPr algn="just"/>
            <a:r>
              <a:rPr lang="lv-LV" altLang="en-US" b="1" dirty="0">
                <a:ea typeface="MS PGothic" panose="020B0600070205080204" pitchFamily="34" charset="-128"/>
              </a:rPr>
              <a:t>Skolotājiem</a:t>
            </a:r>
            <a:r>
              <a:rPr lang="lv-LV" altLang="en-US" dirty="0">
                <a:ea typeface="MS PGothic" panose="020B0600070205080204" pitchFamily="34" charset="-128"/>
              </a:rPr>
              <a:t> un </a:t>
            </a:r>
            <a:r>
              <a:rPr lang="lv-LV" altLang="en-US" b="1" dirty="0">
                <a:ea typeface="MS PGothic" panose="020B0600070205080204" pitchFamily="34" charset="-128"/>
              </a:rPr>
              <a:t>vecākiem</a:t>
            </a:r>
            <a:r>
              <a:rPr lang="lv-LV" altLang="en-US" dirty="0">
                <a:ea typeface="MS PGothic" panose="020B0600070205080204" pitchFamily="34" charset="-128"/>
              </a:rPr>
              <a:t> ir sarežģīti patstāvīgi noteikt galvenos nepiemērotās uzvedības cēloņus, tāpēc būtiski ir, </a:t>
            </a:r>
            <a:r>
              <a:rPr lang="lv-LV" altLang="en-US" b="1" dirty="0">
                <a:ea typeface="MS PGothic" panose="020B0600070205080204" pitchFamily="34" charset="-128"/>
              </a:rPr>
              <a:t>pamanot primārās problēmas</a:t>
            </a:r>
            <a:r>
              <a:rPr lang="lv-LV" altLang="en-US" dirty="0">
                <a:ea typeface="MS PGothic" panose="020B0600070205080204" pitchFamily="34" charset="-128"/>
              </a:rPr>
              <a:t>, </a:t>
            </a:r>
            <a:r>
              <a:rPr lang="lv-LV" altLang="en-US" b="1" dirty="0">
                <a:solidFill>
                  <a:srgbClr val="507D2B"/>
                </a:solidFill>
                <a:ea typeface="MS PGothic" panose="020B0600070205080204" pitchFamily="34" charset="-128"/>
              </a:rPr>
              <a:t>saņemt konsultācijas pie dažādu zinātņu nozaru speciālistiem</a:t>
            </a:r>
            <a:r>
              <a:rPr lang="lv-LV" altLang="en-US" dirty="0">
                <a:ea typeface="MS PGothic" panose="020B0600070205080204" pitchFamily="34" charset="-128"/>
              </a:rPr>
              <a:t> </a:t>
            </a:r>
            <a:r>
              <a:rPr lang="lv-LV" altLang="en-US" sz="1400" dirty="0">
                <a:ea typeface="MS PGothic" panose="020B0600070205080204" pitchFamily="34" charset="-128"/>
              </a:rPr>
              <a:t>(</a:t>
            </a:r>
            <a:r>
              <a:rPr lang="lv-LV" altLang="en-US" sz="1400" dirty="0" err="1">
                <a:ea typeface="MS PGothic" panose="020B0600070205080204" pitchFamily="34" charset="-128"/>
              </a:rPr>
              <a:t>Bethere</a:t>
            </a:r>
            <a:r>
              <a:rPr lang="lv-LV" altLang="en-US" sz="1400" dirty="0">
                <a:ea typeface="MS PGothic" panose="020B0600070205080204" pitchFamily="34" charset="-128"/>
              </a:rPr>
              <a:t>, Līdaka, Plostniece, </a:t>
            </a:r>
            <a:r>
              <a:rPr lang="lv-LV" altLang="en-US" sz="1400" dirty="0" err="1">
                <a:ea typeface="MS PGothic" panose="020B0600070205080204" pitchFamily="34" charset="-128"/>
              </a:rPr>
              <a:t>Ponomorjova</a:t>
            </a:r>
            <a:r>
              <a:rPr lang="lv-LV" altLang="en-US" sz="1400" dirty="0">
                <a:ea typeface="MS PGothic" panose="020B0600070205080204" pitchFamily="34" charset="-128"/>
              </a:rPr>
              <a:t>, </a:t>
            </a:r>
            <a:r>
              <a:rPr lang="lv-LV" altLang="en-US" sz="1400" dirty="0" err="1">
                <a:ea typeface="MS PGothic" panose="020B0600070205080204" pitchFamily="34" charset="-128"/>
              </a:rPr>
              <a:t>Striguna</a:t>
            </a:r>
            <a:r>
              <a:rPr lang="lv-LV" altLang="en-US" sz="1400" dirty="0">
                <a:ea typeface="MS PGothic" panose="020B0600070205080204" pitchFamily="34" charset="-128"/>
              </a:rPr>
              <a:t>, 2013)</a:t>
            </a:r>
            <a:r>
              <a:rPr lang="lv-LV" altLang="en-US" dirty="0">
                <a:ea typeface="MS PGothic" panose="020B0600070205080204" pitchFamily="34" charset="-128"/>
              </a:rPr>
              <a:t>.</a:t>
            </a:r>
            <a:endParaRPr lang="en-US" altLang="en-US" dirty="0">
              <a:ea typeface="MS PGothic" panose="020B060007020508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lv-LV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2048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20486" name="Slide Number Placeholder 5"/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5A9E02D-2854-46F2-9F03-9F292DB4DF37}" type="slidenum">
              <a:rPr lang="en-US" altLang="lv-LV" smtClean="0"/>
              <a:pPr/>
              <a:t>2</a:t>
            </a:fld>
            <a:endParaRPr lang="en-US" altLang="lv-LV"/>
          </a:p>
        </p:txBody>
      </p:sp>
      <p:pic>
        <p:nvPicPr>
          <p:cNvPr id="20487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46" b="29376"/>
          <a:stretch>
            <a:fillRect/>
          </a:stretch>
        </p:blipFill>
        <p:spPr bwMode="auto">
          <a:xfrm>
            <a:off x="2995613" y="5991225"/>
            <a:ext cx="34575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Attēls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641" y="1183481"/>
            <a:ext cx="7204172" cy="338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1852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ttēls 7">
            <a:extLst>
              <a:ext uri="{FF2B5EF4-FFF2-40B4-BE49-F238E27FC236}">
                <a16:creationId xmlns:a16="http://schemas.microsoft.com/office/drawing/2014/main" id="{9A7E9A3B-3EC6-4643-A509-99F3D5DEB0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77" y="2900363"/>
            <a:ext cx="3657600" cy="2714625"/>
          </a:xfrm>
          <a:prstGeom prst="rect">
            <a:avLst/>
          </a:prstGeom>
        </p:spPr>
      </p:pic>
      <p:sp>
        <p:nvSpPr>
          <p:cNvPr id="15362" name="Title 1">
            <a:extLst>
              <a:ext uri="{FF2B5EF4-FFF2-40B4-BE49-F238E27FC236}">
                <a16:creationId xmlns:a16="http://schemas.microsoft.com/office/drawing/2014/main" id="{60EA5B42-BA2B-422D-94AA-34D94294C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228600"/>
            <a:ext cx="6096000" cy="1325563"/>
          </a:xfrm>
        </p:spPr>
        <p:txBody>
          <a:bodyPr/>
          <a:lstStyle/>
          <a:p>
            <a:pPr algn="ctr"/>
            <a:r>
              <a:rPr lang="lv-LV" altLang="lv-LV" sz="2500" dirty="0">
                <a:solidFill>
                  <a:srgbClr val="466C26"/>
                </a:solidFill>
                <a:ea typeface="MS PGothic" panose="020B0600070205080204" pitchFamily="34" charset="-128"/>
              </a:rPr>
              <a:t>Konsultatīvās nodaļas (KN) atbalsta veidi</a:t>
            </a:r>
          </a:p>
        </p:txBody>
      </p:sp>
      <p:sp>
        <p:nvSpPr>
          <p:cNvPr id="15364" name="Text Placeholder 3">
            <a:extLst>
              <a:ext uri="{FF2B5EF4-FFF2-40B4-BE49-F238E27FC236}">
                <a16:creationId xmlns:a16="http://schemas.microsoft.com/office/drawing/2014/main" id="{DBD3FD46-5CB7-4049-8BDA-5406750234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15365" name="Text Placeholder 4">
            <a:extLst>
              <a:ext uri="{FF2B5EF4-FFF2-40B4-BE49-F238E27FC236}">
                <a16:creationId xmlns:a16="http://schemas.microsoft.com/office/drawing/2014/main" id="{F646CC0C-A483-4687-83BB-B0C7AA25E8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B6F8885C-2371-449A-901F-1377BEFF8C43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1D0B9F2-40E6-4D4E-B486-FDCBFDE897FD}" type="slidenum">
              <a:rPr lang="en-US" altLang="lv-LV" smtClean="0"/>
              <a:pPr/>
              <a:t>3</a:t>
            </a:fld>
            <a:endParaRPr lang="en-US" altLang="lv-LV"/>
          </a:p>
        </p:txBody>
      </p:sp>
      <p:pic>
        <p:nvPicPr>
          <p:cNvPr id="15367" name="Picture 14">
            <a:extLst>
              <a:ext uri="{FF2B5EF4-FFF2-40B4-BE49-F238E27FC236}">
                <a16:creationId xmlns:a16="http://schemas.microsoft.com/office/drawing/2014/main" id="{2246B12F-E5E3-444E-8273-303DD486F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46" b="29376"/>
          <a:stretch>
            <a:fillRect/>
          </a:stretch>
        </p:blipFill>
        <p:spPr bwMode="auto">
          <a:xfrm>
            <a:off x="2995613" y="5991225"/>
            <a:ext cx="34575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lokshēma: alternatīvs process 4">
            <a:extLst>
              <a:ext uri="{FF2B5EF4-FFF2-40B4-BE49-F238E27FC236}">
                <a16:creationId xmlns:a16="http://schemas.microsoft.com/office/drawing/2014/main" id="{CFEA41D4-7BD1-45CA-B29B-2FC2FF6B4D94}"/>
              </a:ext>
            </a:extLst>
          </p:cNvPr>
          <p:cNvSpPr/>
          <p:nvPr/>
        </p:nvSpPr>
        <p:spPr>
          <a:xfrm>
            <a:off x="3156408" y="1265566"/>
            <a:ext cx="3457575" cy="866775"/>
          </a:xfrm>
          <a:prstGeom prst="flowChartAlternateProcess">
            <a:avLst/>
          </a:prstGeom>
          <a:noFill/>
          <a:ln>
            <a:solidFill>
              <a:srgbClr val="466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Konsultatīvā nodaļa</a:t>
            </a:r>
          </a:p>
        </p:txBody>
      </p:sp>
      <p:sp>
        <p:nvSpPr>
          <p:cNvPr id="12" name="Blokshēma: alternatīvs process 11">
            <a:extLst>
              <a:ext uri="{FF2B5EF4-FFF2-40B4-BE49-F238E27FC236}">
                <a16:creationId xmlns:a16="http://schemas.microsoft.com/office/drawing/2014/main" id="{8124FC27-862E-4134-87B0-F0C7FD727B87}"/>
              </a:ext>
            </a:extLst>
          </p:cNvPr>
          <p:cNvSpPr/>
          <p:nvPr/>
        </p:nvSpPr>
        <p:spPr>
          <a:xfrm>
            <a:off x="1937077" y="3886621"/>
            <a:ext cx="3457575" cy="866775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466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b="1" dirty="0">
                <a:solidFill>
                  <a:srgbClr val="34501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Vecāki</a:t>
            </a:r>
            <a:r>
              <a:rPr lang="lv-LV" sz="2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(bērnu likumiskie pārstāvji)</a:t>
            </a:r>
          </a:p>
        </p:txBody>
      </p:sp>
      <p:sp>
        <p:nvSpPr>
          <p:cNvPr id="13" name="Blokshēma: alternatīvs process 12">
            <a:extLst>
              <a:ext uri="{FF2B5EF4-FFF2-40B4-BE49-F238E27FC236}">
                <a16:creationId xmlns:a16="http://schemas.microsoft.com/office/drawing/2014/main" id="{CB21A465-848C-455E-88EE-FF19EADA2749}"/>
              </a:ext>
            </a:extLst>
          </p:cNvPr>
          <p:cNvSpPr/>
          <p:nvPr/>
        </p:nvSpPr>
        <p:spPr>
          <a:xfrm>
            <a:off x="6170735" y="3886619"/>
            <a:ext cx="2823882" cy="866775"/>
          </a:xfrm>
          <a:prstGeom prst="flowChartAlternateProcess">
            <a:avLst/>
          </a:prstGeom>
          <a:noFill/>
          <a:ln>
            <a:solidFill>
              <a:srgbClr val="466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Izglītības iestāžu </a:t>
            </a:r>
            <a:r>
              <a:rPr lang="lv-LV" sz="2000" b="1" dirty="0">
                <a:solidFill>
                  <a:srgbClr val="34501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speciālisti</a:t>
            </a:r>
          </a:p>
        </p:txBody>
      </p:sp>
      <p:pic>
        <p:nvPicPr>
          <p:cNvPr id="7" name="Attēls 6">
            <a:extLst>
              <a:ext uri="{FF2B5EF4-FFF2-40B4-BE49-F238E27FC236}">
                <a16:creationId xmlns:a16="http://schemas.microsoft.com/office/drawing/2014/main" id="{A5FDEC64-E5EC-4AAA-8874-98ADFA07B8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8844" y="2573831"/>
            <a:ext cx="857250" cy="1409700"/>
          </a:xfrm>
          <a:prstGeom prst="rect">
            <a:avLst/>
          </a:prstGeom>
        </p:spPr>
      </p:pic>
      <p:sp>
        <p:nvSpPr>
          <p:cNvPr id="9" name="Bultiņa: augšupvērstā-lejupvērstā 8">
            <a:extLst>
              <a:ext uri="{FF2B5EF4-FFF2-40B4-BE49-F238E27FC236}">
                <a16:creationId xmlns:a16="http://schemas.microsoft.com/office/drawing/2014/main" id="{B0D9C11A-9447-4F37-9C7F-0641E3D9220A}"/>
              </a:ext>
            </a:extLst>
          </p:cNvPr>
          <p:cNvSpPr/>
          <p:nvPr/>
        </p:nvSpPr>
        <p:spPr>
          <a:xfrm rot="1357692">
            <a:off x="3262452" y="2303547"/>
            <a:ext cx="403412" cy="1411868"/>
          </a:xfrm>
          <a:prstGeom prst="upDownArrow">
            <a:avLst/>
          </a:prstGeom>
          <a:solidFill>
            <a:srgbClr val="FFFF99"/>
          </a:solidFill>
          <a:ln>
            <a:solidFill>
              <a:srgbClr val="466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8" name="Bultiņa: augšupvērstā-lejupvērstā 17">
            <a:extLst>
              <a:ext uri="{FF2B5EF4-FFF2-40B4-BE49-F238E27FC236}">
                <a16:creationId xmlns:a16="http://schemas.microsoft.com/office/drawing/2014/main" id="{653DDC65-C6F5-4431-ADD7-7E9BAF986784}"/>
              </a:ext>
            </a:extLst>
          </p:cNvPr>
          <p:cNvSpPr/>
          <p:nvPr/>
        </p:nvSpPr>
        <p:spPr>
          <a:xfrm rot="19693145">
            <a:off x="6391814" y="2276108"/>
            <a:ext cx="403412" cy="1472767"/>
          </a:xfrm>
          <a:prstGeom prst="upDownArrow">
            <a:avLst/>
          </a:prstGeom>
          <a:solidFill>
            <a:srgbClr val="FFFF66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9" name="Bultiņa: augšupvērstā-lejupvērstā 18">
            <a:extLst>
              <a:ext uri="{FF2B5EF4-FFF2-40B4-BE49-F238E27FC236}">
                <a16:creationId xmlns:a16="http://schemas.microsoft.com/office/drawing/2014/main" id="{34211181-FAC0-4F3F-BE1A-06949ED9C5A2}"/>
              </a:ext>
            </a:extLst>
          </p:cNvPr>
          <p:cNvSpPr/>
          <p:nvPr/>
        </p:nvSpPr>
        <p:spPr>
          <a:xfrm rot="16200000">
            <a:off x="5580988" y="4013699"/>
            <a:ext cx="403412" cy="612617"/>
          </a:xfrm>
          <a:prstGeom prst="upDownArrow">
            <a:avLst/>
          </a:prstGeom>
          <a:noFill/>
          <a:ln>
            <a:solidFill>
              <a:srgbClr val="466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172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9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60EA5B42-BA2B-422D-94AA-34D94294C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228600"/>
            <a:ext cx="6096000" cy="1325563"/>
          </a:xfrm>
        </p:spPr>
        <p:txBody>
          <a:bodyPr/>
          <a:lstStyle/>
          <a:p>
            <a:pPr algn="ctr"/>
            <a:r>
              <a:rPr lang="lv-LV" altLang="lv-LV" sz="2500" dirty="0">
                <a:solidFill>
                  <a:srgbClr val="466C26"/>
                </a:solidFill>
                <a:ea typeface="MS PGothic" panose="020B0600070205080204" pitchFamily="34" charset="-128"/>
              </a:rPr>
              <a:t>KN atbalsta priekšrocības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0ED3D805-1992-4193-8152-F06792D00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318" y="1785938"/>
            <a:ext cx="8005482" cy="4340225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b="1" dirty="0"/>
              <a:t>Neitrāls</a:t>
            </a:r>
            <a:r>
              <a:rPr lang="lv-LV" sz="2400" dirty="0"/>
              <a:t> </a:t>
            </a:r>
            <a:r>
              <a:rPr lang="lv-LV" sz="2400" b="1" dirty="0"/>
              <a:t>skatījums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b="1" dirty="0"/>
              <a:t>Komandas darbs </a:t>
            </a:r>
            <a:r>
              <a:rPr lang="lv-LV" sz="2400" dirty="0"/>
              <a:t>– savstarpēji papildinoša speciālistu sadarbība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b="1" dirty="0"/>
              <a:t>Izvērstas rekomendācijas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dirty="0"/>
              <a:t>Konsultatīvais atbalsts </a:t>
            </a:r>
            <a:r>
              <a:rPr lang="lv-LV" sz="2400" b="1" dirty="0"/>
              <a:t>visu vecuma grupu bērniem</a:t>
            </a:r>
            <a:r>
              <a:rPr lang="lv-LV" sz="2400" dirty="0"/>
              <a:t> gan </a:t>
            </a:r>
            <a:r>
              <a:rPr lang="lv-LV" sz="2400" b="1" dirty="0"/>
              <a:t>vieglu problēmu</a:t>
            </a:r>
            <a:r>
              <a:rPr lang="lv-LV" sz="2400" dirty="0"/>
              <a:t>, gan </a:t>
            </a:r>
            <a:r>
              <a:rPr lang="lv-LV" sz="2400" b="1" dirty="0"/>
              <a:t>smagu traucējumu</a:t>
            </a:r>
            <a:r>
              <a:rPr lang="lv-LV" sz="2400" dirty="0"/>
              <a:t> gadījumos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b="1" dirty="0"/>
              <a:t>Tikšanās ar speciālistiem </a:t>
            </a:r>
            <a:r>
              <a:rPr lang="lv-LV" sz="2400" dirty="0"/>
              <a:t>sociālajos dienestos, izglītības iestādēs un pārvaldēs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endParaRPr lang="lv-LV" dirty="0"/>
          </a:p>
          <a:p>
            <a:endParaRPr lang="lv-LV" dirty="0"/>
          </a:p>
        </p:txBody>
      </p:sp>
      <p:sp>
        <p:nvSpPr>
          <p:cNvPr id="15364" name="Text Placeholder 3">
            <a:extLst>
              <a:ext uri="{FF2B5EF4-FFF2-40B4-BE49-F238E27FC236}">
                <a16:creationId xmlns:a16="http://schemas.microsoft.com/office/drawing/2014/main" id="{DBD3FD46-5CB7-4049-8BDA-5406750234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15365" name="Text Placeholder 4">
            <a:extLst>
              <a:ext uri="{FF2B5EF4-FFF2-40B4-BE49-F238E27FC236}">
                <a16:creationId xmlns:a16="http://schemas.microsoft.com/office/drawing/2014/main" id="{F646CC0C-A483-4687-83BB-B0C7AA25E8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B6F8885C-2371-449A-901F-1377BEFF8C43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1D0B9F2-40E6-4D4E-B486-FDCBFDE897FD}" type="slidenum">
              <a:rPr lang="en-US" altLang="lv-LV" smtClean="0"/>
              <a:pPr/>
              <a:t>4</a:t>
            </a:fld>
            <a:endParaRPr lang="en-US" altLang="lv-LV"/>
          </a:p>
        </p:txBody>
      </p:sp>
      <p:pic>
        <p:nvPicPr>
          <p:cNvPr id="15367" name="Picture 14">
            <a:extLst>
              <a:ext uri="{FF2B5EF4-FFF2-40B4-BE49-F238E27FC236}">
                <a16:creationId xmlns:a16="http://schemas.microsoft.com/office/drawing/2014/main" id="{2246B12F-E5E3-444E-8273-303DD486F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46" b="29376"/>
          <a:stretch>
            <a:fillRect/>
          </a:stretch>
        </p:blipFill>
        <p:spPr bwMode="auto">
          <a:xfrm>
            <a:off x="2995613" y="5991225"/>
            <a:ext cx="34575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0596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60EA5B42-BA2B-422D-94AA-34D94294C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228600"/>
            <a:ext cx="6096000" cy="1325563"/>
          </a:xfrm>
        </p:spPr>
        <p:txBody>
          <a:bodyPr/>
          <a:lstStyle/>
          <a:p>
            <a:pPr algn="ctr"/>
            <a:r>
              <a:rPr lang="lv-LV" altLang="lv-LV" sz="2800" dirty="0">
                <a:solidFill>
                  <a:srgbClr val="4F6228"/>
                </a:solidFill>
                <a:ea typeface="MS PGothic" panose="020B0600070205080204" pitchFamily="34" charset="-128"/>
              </a:rPr>
              <a:t>KN pieredze </a:t>
            </a:r>
            <a:r>
              <a:rPr lang="lv-LV" altLang="lv-LV" sz="2800" b="0" dirty="0">
                <a:solidFill>
                  <a:srgbClr val="4F6228"/>
                </a:solidFill>
                <a:ea typeface="MS PGothic" panose="020B0600070205080204" pitchFamily="34" charset="-128"/>
              </a:rPr>
              <a:t>(1)</a:t>
            </a:r>
            <a:endParaRPr lang="lv-LV" altLang="lv-LV" sz="2500" dirty="0">
              <a:solidFill>
                <a:srgbClr val="466C26"/>
              </a:solidFill>
              <a:ea typeface="MS PGothic" panose="020B0600070205080204" pitchFamily="34" charset="-128"/>
            </a:endParaRP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0ED3D805-1992-4193-8152-F06792D00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318" y="1785938"/>
            <a:ext cx="8005482" cy="1091733"/>
          </a:xfrm>
        </p:spPr>
        <p:txBody>
          <a:bodyPr>
            <a:normAutofit fontScale="85000" lnSpcReduction="10000"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b="1" dirty="0"/>
              <a:t>856</a:t>
            </a:r>
            <a:r>
              <a:rPr lang="lv-LV" sz="2400" dirty="0"/>
              <a:t> iesniegumi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b="1" dirty="0"/>
              <a:t>772</a:t>
            </a:r>
            <a:r>
              <a:rPr lang="lv-LV" sz="2400" dirty="0"/>
              <a:t> atbalsta programmas (</a:t>
            </a:r>
            <a:r>
              <a:rPr lang="lv-LV" sz="2400" b="1" dirty="0"/>
              <a:t>631</a:t>
            </a:r>
            <a:r>
              <a:rPr lang="lv-LV" sz="2400" dirty="0"/>
              <a:t> zēnam un </a:t>
            </a:r>
            <a:r>
              <a:rPr lang="lv-LV" sz="2400" b="1" dirty="0"/>
              <a:t>141</a:t>
            </a:r>
            <a:r>
              <a:rPr lang="lv-LV" sz="2400" dirty="0"/>
              <a:t> meitenei)</a:t>
            </a:r>
          </a:p>
          <a:p>
            <a:endParaRPr lang="lv-LV" dirty="0"/>
          </a:p>
        </p:txBody>
      </p:sp>
      <p:sp>
        <p:nvSpPr>
          <p:cNvPr id="15364" name="Text Placeholder 3">
            <a:extLst>
              <a:ext uri="{FF2B5EF4-FFF2-40B4-BE49-F238E27FC236}">
                <a16:creationId xmlns:a16="http://schemas.microsoft.com/office/drawing/2014/main" id="{DBD3FD46-5CB7-4049-8BDA-5406750234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15365" name="Text Placeholder 4">
            <a:extLst>
              <a:ext uri="{FF2B5EF4-FFF2-40B4-BE49-F238E27FC236}">
                <a16:creationId xmlns:a16="http://schemas.microsoft.com/office/drawing/2014/main" id="{F646CC0C-A483-4687-83BB-B0C7AA25E8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B6F8885C-2371-449A-901F-1377BEFF8C43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xfrm>
            <a:off x="8534400" y="6324600"/>
            <a:ext cx="385482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1D0B9F2-40E6-4D4E-B486-FDCBFDE897FD}" type="slidenum">
              <a:rPr lang="en-US" altLang="lv-LV" smtClean="0"/>
              <a:pPr/>
              <a:t>5</a:t>
            </a:fld>
            <a:endParaRPr lang="en-US" altLang="lv-LV" dirty="0"/>
          </a:p>
        </p:txBody>
      </p:sp>
      <p:pic>
        <p:nvPicPr>
          <p:cNvPr id="15367" name="Picture 14">
            <a:extLst>
              <a:ext uri="{FF2B5EF4-FFF2-40B4-BE49-F238E27FC236}">
                <a16:creationId xmlns:a16="http://schemas.microsoft.com/office/drawing/2014/main" id="{2246B12F-E5E3-444E-8273-303DD486F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46" b="29376"/>
          <a:stretch>
            <a:fillRect/>
          </a:stretch>
        </p:blipFill>
        <p:spPr bwMode="auto">
          <a:xfrm>
            <a:off x="2995613" y="5991225"/>
            <a:ext cx="34575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Diagramma 7">
            <a:extLst>
              <a:ext uri="{FF2B5EF4-FFF2-40B4-BE49-F238E27FC236}">
                <a16:creationId xmlns:a16="http://schemas.microsoft.com/office/drawing/2014/main" id="{3ED88D55-0DA0-4F23-8E7F-1929E9114D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6615909"/>
              </p:ext>
            </p:extLst>
          </p:nvPr>
        </p:nvGraphicFramePr>
        <p:xfrm>
          <a:off x="457200" y="2733675"/>
          <a:ext cx="8364071" cy="316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72847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60EA5B42-BA2B-422D-94AA-34D94294C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228601"/>
            <a:ext cx="6096000" cy="883024"/>
          </a:xfrm>
        </p:spPr>
        <p:txBody>
          <a:bodyPr>
            <a:normAutofit/>
          </a:bodyPr>
          <a:lstStyle/>
          <a:p>
            <a:pPr algn="ctr"/>
            <a:r>
              <a:rPr lang="lv-LV" altLang="lv-LV" sz="2800" dirty="0">
                <a:solidFill>
                  <a:schemeClr val="accent3">
                    <a:lumMod val="50000"/>
                  </a:schemeClr>
                </a:solidFill>
                <a:ea typeface="MS PGothic" panose="020B0600070205080204" pitchFamily="34" charset="-128"/>
              </a:rPr>
              <a:t>KN pieredze </a:t>
            </a:r>
            <a:r>
              <a:rPr lang="lv-LV" altLang="lv-LV" sz="2800" b="0" dirty="0">
                <a:solidFill>
                  <a:schemeClr val="accent3">
                    <a:lumMod val="50000"/>
                  </a:schemeClr>
                </a:solidFill>
                <a:ea typeface="MS PGothic" panose="020B0600070205080204" pitchFamily="34" charset="-128"/>
              </a:rPr>
              <a:t>(2)</a:t>
            </a:r>
            <a:br>
              <a:rPr lang="lv-LV" altLang="lv-LV" sz="2800" b="0" dirty="0">
                <a:solidFill>
                  <a:schemeClr val="accent3">
                    <a:lumMod val="50000"/>
                  </a:schemeClr>
                </a:solidFill>
                <a:ea typeface="MS PGothic" panose="020B0600070205080204" pitchFamily="34" charset="-128"/>
              </a:rPr>
            </a:br>
            <a:r>
              <a:rPr lang="lv-LV" altLang="lv-LV" sz="2000" b="0" dirty="0">
                <a:solidFill>
                  <a:schemeClr val="accent3">
                    <a:lumMod val="50000"/>
                  </a:schemeClr>
                </a:solidFill>
                <a:ea typeface="MS PGothic" panose="020B0600070205080204" pitchFamily="34" charset="-128"/>
              </a:rPr>
              <a:t>Atbalsta programmu skaits </a:t>
            </a:r>
            <a:r>
              <a:rPr lang="lv-LV" altLang="lv-LV" sz="2000" dirty="0">
                <a:solidFill>
                  <a:schemeClr val="accent3">
                    <a:lumMod val="50000"/>
                  </a:schemeClr>
                </a:solidFill>
                <a:ea typeface="MS PGothic" panose="020B0600070205080204" pitchFamily="34" charset="-128"/>
              </a:rPr>
              <a:t>2016.</a:t>
            </a:r>
            <a:r>
              <a:rPr lang="lv-LV" altLang="lv-LV" sz="2000" b="0" dirty="0">
                <a:solidFill>
                  <a:schemeClr val="accent3">
                    <a:lumMod val="50000"/>
                  </a:schemeClr>
                </a:solidFill>
                <a:ea typeface="MS PGothic" panose="020B0600070205080204" pitchFamily="34" charset="-128"/>
              </a:rPr>
              <a:t>-</a:t>
            </a:r>
            <a:r>
              <a:rPr lang="lv-LV" altLang="lv-LV" sz="2000" dirty="0">
                <a:solidFill>
                  <a:schemeClr val="accent3">
                    <a:lumMod val="50000"/>
                  </a:schemeClr>
                </a:solidFill>
                <a:ea typeface="MS PGothic" panose="020B0600070205080204" pitchFamily="34" charset="-128"/>
              </a:rPr>
              <a:t>2019</a:t>
            </a:r>
            <a:r>
              <a:rPr lang="lv-LV" altLang="lv-LV" sz="2000" b="0" dirty="0">
                <a:solidFill>
                  <a:schemeClr val="accent3">
                    <a:lumMod val="50000"/>
                  </a:schemeClr>
                </a:solidFill>
                <a:ea typeface="MS PGothic" panose="020B0600070205080204" pitchFamily="34" charset="-128"/>
              </a:rPr>
              <a:t>.g</a:t>
            </a:r>
            <a:endParaRPr lang="lv-LV" altLang="lv-LV" sz="2000" dirty="0">
              <a:solidFill>
                <a:schemeClr val="accent3">
                  <a:lumMod val="50000"/>
                </a:schemeClr>
              </a:solidFill>
              <a:ea typeface="MS PGothic" panose="020B0600070205080204" pitchFamily="34" charset="-128"/>
            </a:endParaRPr>
          </a:p>
        </p:txBody>
      </p:sp>
      <p:sp>
        <p:nvSpPr>
          <p:cNvPr id="15364" name="Text Placeholder 3">
            <a:extLst>
              <a:ext uri="{FF2B5EF4-FFF2-40B4-BE49-F238E27FC236}">
                <a16:creationId xmlns:a16="http://schemas.microsoft.com/office/drawing/2014/main" id="{DBD3FD46-5CB7-4049-8BDA-5406750234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15365" name="Text Placeholder 4">
            <a:extLst>
              <a:ext uri="{FF2B5EF4-FFF2-40B4-BE49-F238E27FC236}">
                <a16:creationId xmlns:a16="http://schemas.microsoft.com/office/drawing/2014/main" id="{F646CC0C-A483-4687-83BB-B0C7AA25E8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B6F8885C-2371-449A-901F-1377BEFF8C43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xfrm>
            <a:off x="8534400" y="6324600"/>
            <a:ext cx="385482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1D0B9F2-40E6-4D4E-B486-FDCBFDE897FD}" type="slidenum">
              <a:rPr lang="en-US" altLang="lv-LV" smtClean="0"/>
              <a:pPr/>
              <a:t>6</a:t>
            </a:fld>
            <a:endParaRPr lang="en-US" altLang="lv-LV" dirty="0"/>
          </a:p>
        </p:txBody>
      </p:sp>
      <p:pic>
        <p:nvPicPr>
          <p:cNvPr id="15367" name="Picture 14">
            <a:extLst>
              <a:ext uri="{FF2B5EF4-FFF2-40B4-BE49-F238E27FC236}">
                <a16:creationId xmlns:a16="http://schemas.microsoft.com/office/drawing/2014/main" id="{2246B12F-E5E3-444E-8273-303DD486F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46" b="29376"/>
          <a:stretch>
            <a:fillRect/>
          </a:stretch>
        </p:blipFill>
        <p:spPr bwMode="auto">
          <a:xfrm>
            <a:off x="2995613" y="5991225"/>
            <a:ext cx="34575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Diagramma 11">
            <a:extLst>
              <a:ext uri="{FF2B5EF4-FFF2-40B4-BE49-F238E27FC236}">
                <a16:creationId xmlns:a16="http://schemas.microsoft.com/office/drawing/2014/main" id="{39CE8964-83F9-4552-AC1F-7B5008B83A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152257"/>
              </p:ext>
            </p:extLst>
          </p:nvPr>
        </p:nvGraphicFramePr>
        <p:xfrm>
          <a:off x="681318" y="1111626"/>
          <a:ext cx="8238564" cy="5393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D052AC0-794B-4C02-A261-74458C382984}"/>
              </a:ext>
            </a:extLst>
          </p:cNvPr>
          <p:cNvSpPr txBox="1"/>
          <p:nvPr/>
        </p:nvSpPr>
        <p:spPr>
          <a:xfrm>
            <a:off x="77596" y="3110753"/>
            <a:ext cx="640514" cy="307777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1.kl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E2F9AC8-9D7E-4AA6-8A1A-E71216D6658C}"/>
              </a:ext>
            </a:extLst>
          </p:cNvPr>
          <p:cNvSpPr txBox="1"/>
          <p:nvPr/>
        </p:nvSpPr>
        <p:spPr>
          <a:xfrm>
            <a:off x="77596" y="3421542"/>
            <a:ext cx="640513" cy="307777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2.kl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8C3DF84-D27B-4D76-AB26-AE103018DCC5}"/>
              </a:ext>
            </a:extLst>
          </p:cNvPr>
          <p:cNvSpPr txBox="1"/>
          <p:nvPr/>
        </p:nvSpPr>
        <p:spPr>
          <a:xfrm>
            <a:off x="80964" y="3688976"/>
            <a:ext cx="637146" cy="307777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3.kl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EB7393-43B5-4206-BBDD-2644B222CB58}"/>
              </a:ext>
            </a:extLst>
          </p:cNvPr>
          <p:cNvSpPr txBox="1"/>
          <p:nvPr/>
        </p:nvSpPr>
        <p:spPr>
          <a:xfrm>
            <a:off x="77598" y="3997679"/>
            <a:ext cx="640513" cy="307777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4.kl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C27E5AA-A5DE-438F-A3FA-ADC352E3E4A7}"/>
              </a:ext>
            </a:extLst>
          </p:cNvPr>
          <p:cNvSpPr txBox="1"/>
          <p:nvPr/>
        </p:nvSpPr>
        <p:spPr>
          <a:xfrm>
            <a:off x="80964" y="4296217"/>
            <a:ext cx="637147" cy="307777"/>
          </a:xfrm>
          <a:prstGeom prst="rect">
            <a:avLst/>
          </a:prstGeom>
          <a:solidFill>
            <a:srgbClr val="99FFCC"/>
          </a:solidFill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5.kl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7B43BD2-A98C-4DE2-93D6-2F5F8C0C0EE3}"/>
              </a:ext>
            </a:extLst>
          </p:cNvPr>
          <p:cNvSpPr txBox="1"/>
          <p:nvPr/>
        </p:nvSpPr>
        <p:spPr>
          <a:xfrm>
            <a:off x="80964" y="4573816"/>
            <a:ext cx="637145" cy="307777"/>
          </a:xfrm>
          <a:prstGeom prst="rect">
            <a:avLst/>
          </a:prstGeom>
          <a:solidFill>
            <a:srgbClr val="99FFCC"/>
          </a:solidFill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6.kl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809FF29-308A-4AE4-9438-49B7D33BA6E7}"/>
              </a:ext>
            </a:extLst>
          </p:cNvPr>
          <p:cNvSpPr txBox="1"/>
          <p:nvPr/>
        </p:nvSpPr>
        <p:spPr>
          <a:xfrm>
            <a:off x="80964" y="4878720"/>
            <a:ext cx="637144" cy="307777"/>
          </a:xfrm>
          <a:prstGeom prst="rect">
            <a:avLst/>
          </a:prstGeom>
          <a:solidFill>
            <a:srgbClr val="99FFCC"/>
          </a:solidFill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7.kl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1EBB69A-56A3-4148-9A8C-A9A6FC966016}"/>
              </a:ext>
            </a:extLst>
          </p:cNvPr>
          <p:cNvSpPr txBox="1"/>
          <p:nvPr/>
        </p:nvSpPr>
        <p:spPr>
          <a:xfrm>
            <a:off x="77598" y="5169061"/>
            <a:ext cx="640510" cy="307777"/>
          </a:xfrm>
          <a:prstGeom prst="rect">
            <a:avLst/>
          </a:prstGeom>
          <a:solidFill>
            <a:srgbClr val="99FFCC"/>
          </a:solidFill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8.kl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7BFB4CA-284C-4F80-9946-749E81415060}"/>
              </a:ext>
            </a:extLst>
          </p:cNvPr>
          <p:cNvSpPr txBox="1"/>
          <p:nvPr/>
        </p:nvSpPr>
        <p:spPr>
          <a:xfrm>
            <a:off x="77600" y="5457869"/>
            <a:ext cx="640511" cy="307777"/>
          </a:xfrm>
          <a:prstGeom prst="rect">
            <a:avLst/>
          </a:prstGeom>
          <a:solidFill>
            <a:srgbClr val="99FFCC"/>
          </a:solidFill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9.kl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5EA764-060A-4600-BBEC-B612836F0BB0}"/>
              </a:ext>
            </a:extLst>
          </p:cNvPr>
          <p:cNvSpPr txBox="1"/>
          <p:nvPr/>
        </p:nvSpPr>
        <p:spPr>
          <a:xfrm>
            <a:off x="74235" y="5759280"/>
            <a:ext cx="640513" cy="307777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10.kl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CF52038-0C2A-496E-AE00-EFF02EA04257}"/>
              </a:ext>
            </a:extLst>
          </p:cNvPr>
          <p:cNvSpPr txBox="1"/>
          <p:nvPr/>
        </p:nvSpPr>
        <p:spPr>
          <a:xfrm>
            <a:off x="77600" y="6067057"/>
            <a:ext cx="633785" cy="307777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11.kl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350F282-BACF-4A13-A96D-0CB0929425B6}"/>
              </a:ext>
            </a:extLst>
          </p:cNvPr>
          <p:cNvSpPr txBox="1"/>
          <p:nvPr/>
        </p:nvSpPr>
        <p:spPr>
          <a:xfrm rot="16200000">
            <a:off x="-272614" y="2213085"/>
            <a:ext cx="1378961" cy="338554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Pirmsskola</a:t>
            </a:r>
          </a:p>
        </p:txBody>
      </p:sp>
    </p:spTree>
    <p:extLst>
      <p:ext uri="{BB962C8B-B14F-4D97-AF65-F5344CB8AC3E}">
        <p14:creationId xmlns:p14="http://schemas.microsoft.com/office/powerpoint/2010/main" val="1346489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60EA5B42-BA2B-422D-94AA-34D94294C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295275"/>
            <a:ext cx="6096000" cy="1258888"/>
          </a:xfrm>
        </p:spPr>
        <p:txBody>
          <a:bodyPr>
            <a:normAutofit/>
          </a:bodyPr>
          <a:lstStyle/>
          <a:p>
            <a:pPr algn="ctr"/>
            <a:r>
              <a:rPr lang="lv-LV" altLang="lv-LV" sz="2800" dirty="0">
                <a:solidFill>
                  <a:srgbClr val="4F6228"/>
                </a:solidFill>
                <a:ea typeface="MS PGothic" panose="020B0600070205080204" pitchFamily="34" charset="-128"/>
              </a:rPr>
              <a:t>KN pieredze </a:t>
            </a:r>
            <a:r>
              <a:rPr lang="lv-LV" altLang="lv-LV" sz="2800" b="0" dirty="0">
                <a:solidFill>
                  <a:srgbClr val="4F6228"/>
                </a:solidFill>
                <a:ea typeface="MS PGothic" panose="020B0600070205080204" pitchFamily="34" charset="-128"/>
              </a:rPr>
              <a:t>(3)</a:t>
            </a:r>
            <a:endParaRPr lang="lv-LV" altLang="lv-LV" sz="2800" b="0" dirty="0">
              <a:solidFill>
                <a:srgbClr val="466C26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4" name="Satura vietturis 3">
            <a:extLst>
              <a:ext uri="{FF2B5EF4-FFF2-40B4-BE49-F238E27FC236}">
                <a16:creationId xmlns:a16="http://schemas.microsoft.com/office/drawing/2014/main" id="{F97E9952-89FE-475A-B1DB-D3B80505CCC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77626" y="1609060"/>
          <a:ext cx="7853362" cy="3736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364" name="Text Placeholder 3">
            <a:extLst>
              <a:ext uri="{FF2B5EF4-FFF2-40B4-BE49-F238E27FC236}">
                <a16:creationId xmlns:a16="http://schemas.microsoft.com/office/drawing/2014/main" id="{DBD3FD46-5CB7-4049-8BDA-5406750234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15365" name="Text Placeholder 4">
            <a:extLst>
              <a:ext uri="{FF2B5EF4-FFF2-40B4-BE49-F238E27FC236}">
                <a16:creationId xmlns:a16="http://schemas.microsoft.com/office/drawing/2014/main" id="{F646CC0C-A483-4687-83BB-B0C7AA25E8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B6F8885C-2371-449A-901F-1377BEFF8C43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1D0B9F2-40E6-4D4E-B486-FDCBFDE897FD}" type="slidenum">
              <a:rPr lang="en-US" altLang="lv-LV" smtClean="0"/>
              <a:pPr/>
              <a:t>7</a:t>
            </a:fld>
            <a:endParaRPr lang="en-US" altLang="lv-LV"/>
          </a:p>
        </p:txBody>
      </p:sp>
      <p:pic>
        <p:nvPicPr>
          <p:cNvPr id="15367" name="Picture 14">
            <a:extLst>
              <a:ext uri="{FF2B5EF4-FFF2-40B4-BE49-F238E27FC236}">
                <a16:creationId xmlns:a16="http://schemas.microsoft.com/office/drawing/2014/main" id="{2246B12F-E5E3-444E-8273-303DD486F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46" b="29376"/>
          <a:stretch>
            <a:fillRect/>
          </a:stretch>
        </p:blipFill>
        <p:spPr bwMode="auto">
          <a:xfrm>
            <a:off x="2995613" y="5991225"/>
            <a:ext cx="34575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A153E15-23BD-4100-B0A5-5F2CF0FF888E}"/>
              </a:ext>
            </a:extLst>
          </p:cNvPr>
          <p:cNvSpPr txBox="1"/>
          <p:nvPr/>
        </p:nvSpPr>
        <p:spPr>
          <a:xfrm>
            <a:off x="1819694" y="5300960"/>
            <a:ext cx="6114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Izstrādāto </a:t>
            </a: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</a:rPr>
              <a:t>Atbalsta programmu </a:t>
            </a: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skaits</a:t>
            </a:r>
          </a:p>
        </p:txBody>
      </p:sp>
    </p:spTree>
    <p:extLst>
      <p:ext uri="{BB962C8B-B14F-4D97-AF65-F5344CB8AC3E}">
        <p14:creationId xmlns:p14="http://schemas.microsoft.com/office/powerpoint/2010/main" val="2953675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AE71A8C-55AB-4E12-B041-AE07A6E16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pPr algn="ctr"/>
            <a:r>
              <a:rPr lang="lv-LV" altLang="lv-LV" sz="2800" dirty="0">
                <a:solidFill>
                  <a:srgbClr val="4F6228"/>
                </a:solidFill>
                <a:ea typeface="MS PGothic" panose="020B0600070205080204" pitchFamily="34" charset="-128"/>
              </a:rPr>
              <a:t>KN pieredze </a:t>
            </a:r>
            <a:r>
              <a:rPr lang="lv-LV" altLang="lv-LV" sz="2800" b="0" dirty="0">
                <a:solidFill>
                  <a:srgbClr val="4F6228"/>
                </a:solidFill>
                <a:ea typeface="MS PGothic" panose="020B0600070205080204" pitchFamily="34" charset="-128"/>
              </a:rPr>
              <a:t>(4)</a:t>
            </a:r>
          </a:p>
        </p:txBody>
      </p:sp>
      <p:sp>
        <p:nvSpPr>
          <p:cNvPr id="14340" name="Text Placeholder 4">
            <a:extLst>
              <a:ext uri="{FF2B5EF4-FFF2-40B4-BE49-F238E27FC236}">
                <a16:creationId xmlns:a16="http://schemas.microsoft.com/office/drawing/2014/main" id="{03C00EA5-74AD-4E4B-B0FD-DF9FC8CC605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14341" name="Slide Number Placeholder 5">
            <a:extLst>
              <a:ext uri="{FF2B5EF4-FFF2-40B4-BE49-F238E27FC236}">
                <a16:creationId xmlns:a16="http://schemas.microsoft.com/office/drawing/2014/main" id="{2B009262-DAF8-41AB-A3E7-C96BA8B28F3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8534400" y="6342529"/>
            <a:ext cx="407894" cy="4233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AB4F87-1615-41BB-96EC-5F4C2FAF4951}" type="slidenum">
              <a:rPr lang="en-US" altLang="lv-LV" sz="100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pic>
        <p:nvPicPr>
          <p:cNvPr id="1026" name="Picture 2" descr="Attēlu rezultāti vaicājumam “latvijas karte”">
            <a:extLst>
              <a:ext uri="{FF2B5EF4-FFF2-40B4-BE49-F238E27FC236}">
                <a16:creationId xmlns:a16="http://schemas.microsoft.com/office/drawing/2014/main" id="{82B0F355-83B9-46F4-9770-1EA70F067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242" y="1424704"/>
            <a:ext cx="6299491" cy="372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>
            <a:extLst>
              <a:ext uri="{FF2B5EF4-FFF2-40B4-BE49-F238E27FC236}">
                <a16:creationId xmlns:a16="http://schemas.microsoft.com/office/drawing/2014/main" id="{C6F43828-166A-4DE7-ABB8-ABA4D6E48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46" b="29376"/>
          <a:stretch>
            <a:fillRect/>
          </a:stretch>
        </p:blipFill>
        <p:spPr bwMode="auto">
          <a:xfrm>
            <a:off x="2995613" y="5991225"/>
            <a:ext cx="34575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FC9DF35-1EFE-4E50-9565-D2DB256F1100}"/>
              </a:ext>
            </a:extLst>
          </p:cNvPr>
          <p:cNvSpPr txBox="1"/>
          <p:nvPr/>
        </p:nvSpPr>
        <p:spPr>
          <a:xfrm>
            <a:off x="3772344" y="3213146"/>
            <a:ext cx="1004048" cy="430887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21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18%</a:t>
            </a:r>
            <a:endParaRPr lang="lv-LV" sz="21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9E5D36-15DB-4A47-A539-D7765996F50E}"/>
              </a:ext>
            </a:extLst>
          </p:cNvPr>
          <p:cNvSpPr txBox="1"/>
          <p:nvPr/>
        </p:nvSpPr>
        <p:spPr>
          <a:xfrm>
            <a:off x="1903650" y="2879134"/>
            <a:ext cx="1004047" cy="369332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1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9%</a:t>
            </a:r>
            <a:endParaRPr lang="lv-LV" sz="18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2999E1-78C1-4FE2-AF19-47164C73948F}"/>
              </a:ext>
            </a:extLst>
          </p:cNvPr>
          <p:cNvSpPr txBox="1"/>
          <p:nvPr/>
        </p:nvSpPr>
        <p:spPr>
          <a:xfrm>
            <a:off x="6083113" y="2448247"/>
            <a:ext cx="1004046" cy="40011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20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12%</a:t>
            </a:r>
            <a:endParaRPr lang="lv-LV" sz="20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B01FA6-CB1C-4F89-B879-776723139411}"/>
              </a:ext>
            </a:extLst>
          </p:cNvPr>
          <p:cNvSpPr txBox="1"/>
          <p:nvPr/>
        </p:nvSpPr>
        <p:spPr>
          <a:xfrm>
            <a:off x="3721473" y="2575699"/>
            <a:ext cx="877421" cy="430887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2200" dirty="0">
                <a:solidFill>
                  <a:srgbClr val="466C26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44%</a:t>
            </a:r>
            <a:endParaRPr lang="lv-LV" sz="2200" dirty="0">
              <a:solidFill>
                <a:srgbClr val="466C26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A321E7-472C-45A4-BA8C-3F2D30F7F825}"/>
              </a:ext>
            </a:extLst>
          </p:cNvPr>
          <p:cNvSpPr txBox="1"/>
          <p:nvPr/>
        </p:nvSpPr>
        <p:spPr>
          <a:xfrm>
            <a:off x="6083113" y="4032410"/>
            <a:ext cx="1244974" cy="353943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5%</a:t>
            </a:r>
            <a:endParaRPr lang="lv-LV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85ABAE-C928-4508-AED8-7EEB62904A9F}"/>
              </a:ext>
            </a:extLst>
          </p:cNvPr>
          <p:cNvSpPr txBox="1"/>
          <p:nvPr/>
        </p:nvSpPr>
        <p:spPr>
          <a:xfrm>
            <a:off x="510988" y="5158080"/>
            <a:ext cx="8175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Atbalsta programmu izstrādāšanai pieteikto </a:t>
            </a: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bērnu dzīves vietu </a:t>
            </a: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sadalījums, </a:t>
            </a: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</a:rPr>
              <a:t>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97BE69F-7D1C-4BE5-9B98-7C3F6B08020F}"/>
              </a:ext>
            </a:extLst>
          </p:cNvPr>
          <p:cNvSpPr txBox="1"/>
          <p:nvPr/>
        </p:nvSpPr>
        <p:spPr>
          <a:xfrm>
            <a:off x="4902457" y="3791250"/>
            <a:ext cx="1004048" cy="384721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19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11%</a:t>
            </a:r>
            <a:endParaRPr lang="lv-LV" sz="19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66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AE71A8C-55AB-4E12-B041-AE07A6E16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pPr algn="ctr"/>
            <a:r>
              <a:rPr lang="lv-LV" altLang="lv-LV" sz="2800" dirty="0">
                <a:solidFill>
                  <a:srgbClr val="4F6228"/>
                </a:solidFill>
                <a:ea typeface="MS PGothic" panose="020B0600070205080204" pitchFamily="34" charset="-128"/>
              </a:rPr>
              <a:t>KN pieredze </a:t>
            </a:r>
            <a:r>
              <a:rPr lang="lv-LV" altLang="lv-LV" sz="2800" b="0" dirty="0">
                <a:solidFill>
                  <a:srgbClr val="4F6228"/>
                </a:solidFill>
                <a:ea typeface="MS PGothic" panose="020B0600070205080204" pitchFamily="34" charset="-128"/>
              </a:rPr>
              <a:t>(5)</a:t>
            </a:r>
          </a:p>
        </p:txBody>
      </p:sp>
      <p:sp>
        <p:nvSpPr>
          <p:cNvPr id="14340" name="Text Placeholder 4">
            <a:extLst>
              <a:ext uri="{FF2B5EF4-FFF2-40B4-BE49-F238E27FC236}">
                <a16:creationId xmlns:a16="http://schemas.microsoft.com/office/drawing/2014/main" id="{03C00EA5-74AD-4E4B-B0FD-DF9FC8CC605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14341" name="Slide Number Placeholder 5">
            <a:extLst>
              <a:ext uri="{FF2B5EF4-FFF2-40B4-BE49-F238E27FC236}">
                <a16:creationId xmlns:a16="http://schemas.microsoft.com/office/drawing/2014/main" id="{2B009262-DAF8-41AB-A3E7-C96BA8B28F3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8534400" y="6342529"/>
            <a:ext cx="407894" cy="4233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AB4F87-1615-41BB-96EC-5F4C2FAF4951}" type="slidenum">
              <a:rPr lang="en-US" altLang="lv-LV" sz="100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pic>
        <p:nvPicPr>
          <p:cNvPr id="1026" name="Picture 2" descr="Attēlu rezultāti vaicājumam “latvijas karte”">
            <a:extLst>
              <a:ext uri="{FF2B5EF4-FFF2-40B4-BE49-F238E27FC236}">
                <a16:creationId xmlns:a16="http://schemas.microsoft.com/office/drawing/2014/main" id="{82B0F355-83B9-46F4-9770-1EA70F067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242" y="1424704"/>
            <a:ext cx="6299491" cy="372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>
            <a:extLst>
              <a:ext uri="{FF2B5EF4-FFF2-40B4-BE49-F238E27FC236}">
                <a16:creationId xmlns:a16="http://schemas.microsoft.com/office/drawing/2014/main" id="{C6F43828-166A-4DE7-ABB8-ABA4D6E48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46" b="29376"/>
          <a:stretch>
            <a:fillRect/>
          </a:stretch>
        </p:blipFill>
        <p:spPr bwMode="auto">
          <a:xfrm>
            <a:off x="2995613" y="5991225"/>
            <a:ext cx="34575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FC9DF35-1EFE-4E50-9565-D2DB256F1100}"/>
              </a:ext>
            </a:extLst>
          </p:cNvPr>
          <p:cNvSpPr txBox="1"/>
          <p:nvPr/>
        </p:nvSpPr>
        <p:spPr>
          <a:xfrm>
            <a:off x="3772344" y="3213146"/>
            <a:ext cx="1004048" cy="430887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2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10.09</a:t>
            </a:r>
            <a:endParaRPr lang="lv-LV" sz="22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9E5D36-15DB-4A47-A539-D7765996F50E}"/>
              </a:ext>
            </a:extLst>
          </p:cNvPr>
          <p:cNvSpPr txBox="1"/>
          <p:nvPr/>
        </p:nvSpPr>
        <p:spPr>
          <a:xfrm>
            <a:off x="1903650" y="2879134"/>
            <a:ext cx="1004047" cy="430887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2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10.37</a:t>
            </a:r>
            <a:endParaRPr lang="lv-LV" sz="22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2999E1-78C1-4FE2-AF19-47164C73948F}"/>
              </a:ext>
            </a:extLst>
          </p:cNvPr>
          <p:cNvSpPr txBox="1"/>
          <p:nvPr/>
        </p:nvSpPr>
        <p:spPr>
          <a:xfrm>
            <a:off x="6083113" y="2448247"/>
            <a:ext cx="1004046" cy="430887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2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11.30</a:t>
            </a:r>
            <a:endParaRPr lang="lv-LV" sz="22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B01FA6-CB1C-4F89-B879-776723139411}"/>
              </a:ext>
            </a:extLst>
          </p:cNvPr>
          <p:cNvSpPr txBox="1"/>
          <p:nvPr/>
        </p:nvSpPr>
        <p:spPr>
          <a:xfrm>
            <a:off x="3721473" y="2575699"/>
            <a:ext cx="877421" cy="430887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2200" dirty="0">
                <a:solidFill>
                  <a:srgbClr val="466C26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8.85</a:t>
            </a:r>
            <a:endParaRPr lang="lv-LV" sz="2200" dirty="0">
              <a:solidFill>
                <a:srgbClr val="466C26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A321E7-472C-45A4-BA8C-3F2D30F7F825}"/>
              </a:ext>
            </a:extLst>
          </p:cNvPr>
          <p:cNvSpPr txBox="1"/>
          <p:nvPr/>
        </p:nvSpPr>
        <p:spPr>
          <a:xfrm>
            <a:off x="6083113" y="4032410"/>
            <a:ext cx="1244974" cy="430887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22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11.92</a:t>
            </a:r>
            <a:endParaRPr lang="lv-LV" sz="22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85ABAE-C928-4508-AED8-7EEB62904A9F}"/>
              </a:ext>
            </a:extLst>
          </p:cNvPr>
          <p:cNvSpPr txBox="1"/>
          <p:nvPr/>
        </p:nvSpPr>
        <p:spPr>
          <a:xfrm>
            <a:off x="510988" y="5158080"/>
            <a:ext cx="8175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Atbalsta programmu izstrādāšanai pieteikto </a:t>
            </a: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bērnu vidējais vecums</a:t>
            </a: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</a:rPr>
              <a:t>gadi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97BE69F-7D1C-4BE5-9B98-7C3F6B08020F}"/>
              </a:ext>
            </a:extLst>
          </p:cNvPr>
          <p:cNvSpPr txBox="1"/>
          <p:nvPr/>
        </p:nvSpPr>
        <p:spPr>
          <a:xfrm>
            <a:off x="4902457" y="3791250"/>
            <a:ext cx="1004048" cy="430887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2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11.38</a:t>
            </a:r>
            <a:endParaRPr lang="lv-LV" sz="22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85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5750</TotalTime>
  <Words>467</Words>
  <Application>Microsoft Office PowerPoint</Application>
  <PresentationFormat>On-screen Show (4:3)</PresentationFormat>
  <Paragraphs>92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Verdana</vt:lpstr>
      <vt:lpstr>89_Prezentacija_templateLV</vt:lpstr>
      <vt:lpstr>Palīdzība bērnu uzvedības problēmu prevencijā un pārvarēšanā </vt:lpstr>
      <vt:lpstr>Atbalsta nepieciešamība</vt:lpstr>
      <vt:lpstr>Konsultatīvās nodaļas (KN) atbalsta veidi</vt:lpstr>
      <vt:lpstr>KN atbalsta priekšrocības</vt:lpstr>
      <vt:lpstr>KN pieredze (1)</vt:lpstr>
      <vt:lpstr>KN pieredze (2) Atbalsta programmu skaits 2016.-2019.g</vt:lpstr>
      <vt:lpstr>KN pieredze (3)</vt:lpstr>
      <vt:lpstr>KN pieredze (4)</vt:lpstr>
      <vt:lpstr>KN pieredze (5)</vt:lpstr>
      <vt:lpstr>KN pieredze (6)</vt:lpstr>
      <vt:lpstr>KN pieredze (7)</vt:lpstr>
      <vt:lpstr>Zinātnes atziņas (1)</vt:lpstr>
      <vt:lpstr>Zinātnes atziņas (2)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Inga Gūlbe</cp:lastModifiedBy>
  <cp:revision>276</cp:revision>
  <cp:lastPrinted>2020-02-18T09:50:15Z</cp:lastPrinted>
  <dcterms:created xsi:type="dcterms:W3CDTF">2014-11-20T14:46:47Z</dcterms:created>
  <dcterms:modified xsi:type="dcterms:W3CDTF">2020-03-11T11:44:12Z</dcterms:modified>
</cp:coreProperties>
</file>